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6" r:id="rId6"/>
    <p:sldId id="267" r:id="rId7"/>
    <p:sldId id="268" r:id="rId8"/>
    <p:sldId id="260" r:id="rId9"/>
    <p:sldId id="265" r:id="rId10"/>
    <p:sldId id="270" r:id="rId11"/>
    <p:sldId id="273" r:id="rId12"/>
    <p:sldId id="274" r:id="rId13"/>
    <p:sldId id="275" r:id="rId14"/>
    <p:sldId id="276" r:id="rId15"/>
    <p:sldId id="261" r:id="rId16"/>
    <p:sldId id="277" r:id="rId17"/>
    <p:sldId id="263" r:id="rId18"/>
    <p:sldId id="269" r:id="rId19"/>
    <p:sldId id="264"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623" autoAdjust="0"/>
  </p:normalViewPr>
  <p:slideViewPr>
    <p:cSldViewPr snapToGrid="0">
      <p:cViewPr varScale="1">
        <p:scale>
          <a:sx n="114" d="100"/>
          <a:sy n="114" d="100"/>
        </p:scale>
        <p:origin x="414"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8A95-5000-4153-A630-E7DDE6AB85EE}"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8C000-6EB5-4A72-8070-A4940F6AF11A}" type="slidenum">
              <a:rPr lang="en-US" smtClean="0"/>
              <a:t>‹#›</a:t>
            </a:fld>
            <a:endParaRPr lang="en-US"/>
          </a:p>
        </p:txBody>
      </p:sp>
    </p:spTree>
    <p:extLst>
      <p:ext uri="{BB962C8B-B14F-4D97-AF65-F5344CB8AC3E}">
        <p14:creationId xmlns:p14="http://schemas.microsoft.com/office/powerpoint/2010/main" val="412366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 and Katie</a:t>
            </a:r>
          </a:p>
        </p:txBody>
      </p:sp>
      <p:sp>
        <p:nvSpPr>
          <p:cNvPr id="4" name="Slide Number Placeholder 3"/>
          <p:cNvSpPr>
            <a:spLocks noGrp="1"/>
          </p:cNvSpPr>
          <p:nvPr>
            <p:ph type="sldNum" sz="quarter" idx="5"/>
          </p:nvPr>
        </p:nvSpPr>
        <p:spPr/>
        <p:txBody>
          <a:bodyPr/>
          <a:lstStyle/>
          <a:p>
            <a:fld id="{5DD8C000-6EB5-4A72-8070-A4940F6AF11A}" type="slidenum">
              <a:rPr lang="en-US" smtClean="0"/>
              <a:t>1</a:t>
            </a:fld>
            <a:endParaRPr lang="en-US"/>
          </a:p>
        </p:txBody>
      </p:sp>
    </p:spTree>
    <p:extLst>
      <p:ext uri="{BB962C8B-B14F-4D97-AF65-F5344CB8AC3E}">
        <p14:creationId xmlns:p14="http://schemas.microsoft.com/office/powerpoint/2010/main" val="151075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p:txBody>
      </p:sp>
      <p:sp>
        <p:nvSpPr>
          <p:cNvPr id="4" name="Slide Number Placeholder 3"/>
          <p:cNvSpPr>
            <a:spLocks noGrp="1"/>
          </p:cNvSpPr>
          <p:nvPr>
            <p:ph type="sldNum" sz="quarter" idx="5"/>
          </p:nvPr>
        </p:nvSpPr>
        <p:spPr/>
        <p:txBody>
          <a:bodyPr/>
          <a:lstStyle/>
          <a:p>
            <a:fld id="{5DD8C000-6EB5-4A72-8070-A4940F6AF11A}" type="slidenum">
              <a:rPr lang="en-US" smtClean="0"/>
              <a:t>10</a:t>
            </a:fld>
            <a:endParaRPr lang="en-US"/>
          </a:p>
        </p:txBody>
      </p:sp>
    </p:spTree>
    <p:extLst>
      <p:ext uri="{BB962C8B-B14F-4D97-AF65-F5344CB8AC3E}">
        <p14:creationId xmlns:p14="http://schemas.microsoft.com/office/powerpoint/2010/main" val="255650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start</a:t>
            </a:r>
          </a:p>
          <a:p>
            <a:r>
              <a:rPr lang="en-US" dirty="0"/>
              <a:t>Double-click on it and it will open as a pdf. </a:t>
            </a:r>
          </a:p>
        </p:txBody>
      </p:sp>
      <p:sp>
        <p:nvSpPr>
          <p:cNvPr id="4" name="Slide Number Placeholder 3"/>
          <p:cNvSpPr>
            <a:spLocks noGrp="1"/>
          </p:cNvSpPr>
          <p:nvPr>
            <p:ph type="sldNum" sz="quarter" idx="5"/>
          </p:nvPr>
        </p:nvSpPr>
        <p:spPr/>
        <p:txBody>
          <a:bodyPr/>
          <a:lstStyle/>
          <a:p>
            <a:fld id="{5DD8C000-6EB5-4A72-8070-A4940F6AF11A}" type="slidenum">
              <a:rPr lang="en-US" smtClean="0"/>
              <a:t>11</a:t>
            </a:fld>
            <a:endParaRPr lang="en-US"/>
          </a:p>
        </p:txBody>
      </p:sp>
    </p:spTree>
    <p:extLst>
      <p:ext uri="{BB962C8B-B14F-4D97-AF65-F5344CB8AC3E}">
        <p14:creationId xmlns:p14="http://schemas.microsoft.com/office/powerpoint/2010/main" val="396188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12</a:t>
            </a:fld>
            <a:endParaRPr lang="en-US"/>
          </a:p>
        </p:txBody>
      </p:sp>
    </p:spTree>
    <p:extLst>
      <p:ext uri="{BB962C8B-B14F-4D97-AF65-F5344CB8AC3E}">
        <p14:creationId xmlns:p14="http://schemas.microsoft.com/office/powerpoint/2010/main" val="337878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on the last bullet: </a:t>
            </a:r>
          </a:p>
          <a:p>
            <a:endParaRPr lang="en-US" dirty="0"/>
          </a:p>
          <a:p>
            <a:r>
              <a:rPr lang="en-US" dirty="0"/>
              <a:t>When we say that the Non-Lead Organization(s) do not have to be submitted on the same day as the Lead.  It means that if the Lead Org submits a few days before the Collaborative Proposal is due, the Non-Lead does not have to submit their Proposal on the same day.  As long as they submit their piece of the Proposal by the Proposal Deadline Date and have all of the necessary components, they need in order to submit completed, then the Proposal will go through without any errors.  (Circle back to the Collaborative Proposal Cheat Sheet which lists requirements of the Non-Lead Proposal Requirements)   But if the Proposal is missing any required components the entire Proposal will be returned, including the Lead Orgs and any Non-Leads that have already submitted and everyone will need to submit again.   So you would have to notify everyone, so they are aware.  </a:t>
            </a:r>
          </a:p>
        </p:txBody>
      </p:sp>
      <p:sp>
        <p:nvSpPr>
          <p:cNvPr id="4" name="Slide Number Placeholder 3"/>
          <p:cNvSpPr>
            <a:spLocks noGrp="1"/>
          </p:cNvSpPr>
          <p:nvPr>
            <p:ph type="sldNum" sz="quarter" idx="5"/>
          </p:nvPr>
        </p:nvSpPr>
        <p:spPr/>
        <p:txBody>
          <a:bodyPr/>
          <a:lstStyle/>
          <a:p>
            <a:fld id="{5DD8C000-6EB5-4A72-8070-A4940F6AF11A}" type="slidenum">
              <a:rPr lang="en-US" smtClean="0"/>
              <a:t>13</a:t>
            </a:fld>
            <a:endParaRPr lang="en-US"/>
          </a:p>
        </p:txBody>
      </p:sp>
    </p:spTree>
    <p:extLst>
      <p:ext uri="{BB962C8B-B14F-4D97-AF65-F5344CB8AC3E}">
        <p14:creationId xmlns:p14="http://schemas.microsoft.com/office/powerpoint/2010/main" val="383281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14</a:t>
            </a:fld>
            <a:endParaRPr lang="en-US"/>
          </a:p>
        </p:txBody>
      </p:sp>
    </p:spTree>
    <p:extLst>
      <p:ext uri="{BB962C8B-B14F-4D97-AF65-F5344CB8AC3E}">
        <p14:creationId xmlns:p14="http://schemas.microsoft.com/office/powerpoint/2010/main" val="99046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Responsibility of the Proposing Org to thoroughly review each Proposal prior to submission.  If Drexel is the Lead Org and has 2 Non-Lead Orgs and we are submitting a Collaborative Proposal from One Org, we need to make sure we have what we need in order to submit and the Non-Leads have what they need in order to submit.  From an internal process standpoint, if the </a:t>
            </a:r>
            <a:r>
              <a:rPr lang="en-US" dirty="0" err="1"/>
              <a:t>Coeus</a:t>
            </a:r>
            <a:r>
              <a:rPr lang="en-US" dirty="0"/>
              <a:t> record is fully-routed and approved 3 days before the Proposal Deadline then your Grants Administrator would review the Proposal in its entirety which includes reviewing documents from the Non-Lead Organizations. </a:t>
            </a:r>
          </a:p>
          <a:p>
            <a:endParaRPr lang="en-US" dirty="0"/>
          </a:p>
          <a:p>
            <a:r>
              <a:rPr lang="en-US" dirty="0"/>
              <a:t>AOR – Authorized Organizational Representative</a:t>
            </a:r>
          </a:p>
        </p:txBody>
      </p:sp>
      <p:sp>
        <p:nvSpPr>
          <p:cNvPr id="4" name="Slide Number Placeholder 3"/>
          <p:cNvSpPr>
            <a:spLocks noGrp="1"/>
          </p:cNvSpPr>
          <p:nvPr>
            <p:ph type="sldNum" sz="quarter" idx="5"/>
          </p:nvPr>
        </p:nvSpPr>
        <p:spPr/>
        <p:txBody>
          <a:bodyPr/>
          <a:lstStyle/>
          <a:p>
            <a:fld id="{5DD8C000-6EB5-4A72-8070-A4940F6AF11A}" type="slidenum">
              <a:rPr lang="en-US" smtClean="0"/>
              <a:t>15</a:t>
            </a:fld>
            <a:endParaRPr lang="en-US"/>
          </a:p>
        </p:txBody>
      </p:sp>
    </p:spTree>
    <p:extLst>
      <p:ext uri="{BB962C8B-B14F-4D97-AF65-F5344CB8AC3E}">
        <p14:creationId xmlns:p14="http://schemas.microsoft.com/office/powerpoint/2010/main" val="277039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r>
              <a:rPr lang="en-US" sz="1200" i="0" dirty="0">
                <a:solidFill>
                  <a:srgbClr val="C55A11"/>
                </a:solidFill>
                <a:effectLst/>
                <a:latin typeface="Calibri" panose="020F0502020204030204" pitchFamily="34" charset="0"/>
                <a:ea typeface="Times New Roman" panose="02020603050405020304" pitchFamily="18" charset="0"/>
              </a:rPr>
              <a:t>For separately submitted collaborative proposals after a lead or non-lead organization proposal is submitted, it will receive a status of “Submission Pending” if there are other proposals in the collaboration that have yet to submit. When a lead/non-lead organization proposal has a status of “Submission Pending,” there will be an “Edit Proposal” button visible to the PI/co-PIs, SPO, AOR, and OAU of the proposal. Clicking the “Edit Proposal” button removes the proposal from the “Submission Pending” status and returns it to an “In-progress” state. Proposals that are removed from the submission pending status will require a new submission by the AOR.</a:t>
            </a:r>
            <a:endParaRPr lang="en-US" sz="1200" i="0" dirty="0">
              <a:solidFill>
                <a:srgbClr val="C55A1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16</a:t>
            </a:fld>
            <a:endParaRPr lang="en-US"/>
          </a:p>
        </p:txBody>
      </p:sp>
    </p:spTree>
    <p:extLst>
      <p:ext uri="{BB962C8B-B14F-4D97-AF65-F5344CB8AC3E}">
        <p14:creationId xmlns:p14="http://schemas.microsoft.com/office/powerpoint/2010/main" val="79129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a:p>
            <a:r>
              <a:rPr lang="en-US" dirty="0"/>
              <a:t>NSF Updates – What has changed? </a:t>
            </a:r>
          </a:p>
          <a:p>
            <a:r>
              <a:rPr lang="en-US" dirty="0"/>
              <a:t>Collaborative Proposals – What are they? Different types and how is each submitted? </a:t>
            </a:r>
          </a:p>
          <a:p>
            <a:r>
              <a:rPr lang="en-US" dirty="0"/>
              <a:t>File Updates – How are they submitted? </a:t>
            </a:r>
          </a:p>
          <a:p>
            <a:r>
              <a:rPr lang="en-US" dirty="0"/>
              <a:t>Additional Training </a:t>
            </a:r>
          </a:p>
          <a:p>
            <a:endParaRPr lang="en-US" dirty="0"/>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2</a:t>
            </a:fld>
            <a:endParaRPr lang="en-US"/>
          </a:p>
        </p:txBody>
      </p:sp>
    </p:spTree>
    <p:extLst>
      <p:ext uri="{BB962C8B-B14F-4D97-AF65-F5344CB8AC3E}">
        <p14:creationId xmlns:p14="http://schemas.microsoft.com/office/powerpoint/2010/main" val="83730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a:p>
            <a:r>
              <a:rPr lang="en-US" dirty="0"/>
              <a:t>I would click on the Bio Sketch Link and the Current and Pending Support.  You can hit Ctrl and then left click the mouse and the website will pop up.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3</a:t>
            </a:fld>
            <a:endParaRPr lang="en-US"/>
          </a:p>
        </p:txBody>
      </p:sp>
    </p:spTree>
    <p:extLst>
      <p:ext uri="{BB962C8B-B14F-4D97-AF65-F5344CB8AC3E}">
        <p14:creationId xmlns:p14="http://schemas.microsoft.com/office/powerpoint/2010/main" val="147956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a:p>
            <a:r>
              <a:rPr lang="en-US" dirty="0"/>
              <a:t>If you double click on the object the Fillable </a:t>
            </a:r>
            <a:r>
              <a:rPr lang="en-US" dirty="0" err="1"/>
              <a:t>Biosketch</a:t>
            </a:r>
            <a:r>
              <a:rPr lang="en-US" dirty="0"/>
              <a:t> will open on the screen as a pdf. </a:t>
            </a:r>
          </a:p>
          <a:p>
            <a:endParaRPr lang="en-US" dirty="0"/>
          </a:p>
          <a:p>
            <a:r>
              <a:rPr lang="en-US" dirty="0"/>
              <a:t>Professional Preparation:</a:t>
            </a:r>
          </a:p>
          <a:p>
            <a:r>
              <a:rPr lang="en-US" b="0" i="0" dirty="0">
                <a:solidFill>
                  <a:srgbClr val="324674"/>
                </a:solidFill>
                <a:effectLst/>
                <a:latin typeface="Verdana" panose="020B0604030504040204" pitchFamily="34" charset="0"/>
              </a:rPr>
              <a:t>List of the individual’s undergraduate and graduate education and postdoctoral training (including location)</a:t>
            </a:r>
          </a:p>
          <a:p>
            <a:endParaRPr lang="en-US" dirty="0"/>
          </a:p>
          <a:p>
            <a:r>
              <a:rPr lang="en-US" dirty="0"/>
              <a:t>Appointments:</a:t>
            </a:r>
          </a:p>
          <a:p>
            <a:r>
              <a:rPr lang="en-US" b="0" i="0" dirty="0">
                <a:solidFill>
                  <a:srgbClr val="324674"/>
                </a:solidFill>
                <a:effectLst/>
                <a:latin typeface="Verdana" panose="020B0604030504040204" pitchFamily="34" charset="0"/>
              </a:rPr>
              <a:t>List, in reverse chronological order by start date of all the individual's academic, professional, or institutional appointments, beginning with the current appointment. </a:t>
            </a:r>
          </a:p>
          <a:p>
            <a:endParaRPr lang="en-US" dirty="0"/>
          </a:p>
          <a:p>
            <a:r>
              <a:rPr lang="en-US" dirty="0"/>
              <a:t>Products: up to 5 closely related to project and up to 5 other significant products, whether or not related to the proposed project</a:t>
            </a:r>
          </a:p>
          <a:p>
            <a:endParaRPr lang="en-US" dirty="0"/>
          </a:p>
          <a:p>
            <a:r>
              <a:rPr lang="en-US" dirty="0"/>
              <a:t>Synergistic Activities:</a:t>
            </a:r>
          </a:p>
          <a:p>
            <a:r>
              <a:rPr lang="en-US" dirty="0"/>
              <a:t>list of up to five distinct examples that demonstrate the broader impact of the individual's professional and scholarly activities that focus on the integration and transfer of knowledge as well as its creation. Synergistic activities should be specific and must not include multiple examples to further describe the activity.</a:t>
            </a:r>
          </a:p>
          <a:p>
            <a:r>
              <a:rPr lang="en-US" dirty="0"/>
              <a:t>Maybe list an example of an activity? If you have any good ones from a recent submission or any issues with something being considered multiple activities a PI listed as 1 activity. </a:t>
            </a:r>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4</a:t>
            </a:fld>
            <a:endParaRPr lang="en-US"/>
          </a:p>
        </p:txBody>
      </p:sp>
    </p:spTree>
    <p:extLst>
      <p:ext uri="{BB962C8B-B14F-4D97-AF65-F5344CB8AC3E}">
        <p14:creationId xmlns:p14="http://schemas.microsoft.com/office/powerpoint/2010/main" val="331457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a:p>
            <a:r>
              <a:rPr lang="en-US" dirty="0"/>
              <a:t>If you double-click on the object, the Current and Pending Support will open on the screen as a pdf.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the fillable PDF formats, NSF recommends users download and save the blank PDF document prior to adding content. Populating content directly into a web browser (e.g., Chrome or Safari) may result in formatting inconsistencies. The completed and saved PDF can then be uploaded via FastLane, Research.gov, or Grants.gov.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C&amp;P even if you only have a few to list, you should still upload all 15 pages of the Fillable 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5</a:t>
            </a:fld>
            <a:endParaRPr lang="en-US"/>
          </a:p>
        </p:txBody>
      </p:sp>
    </p:spTree>
    <p:extLst>
      <p:ext uri="{BB962C8B-B14F-4D97-AF65-F5344CB8AC3E}">
        <p14:creationId xmlns:p14="http://schemas.microsoft.com/office/powerpoint/2010/main" val="157822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r>
              <a:rPr lang="en-US" dirty="0"/>
              <a:t>Kia</a:t>
            </a:r>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6</a:t>
            </a:fld>
            <a:endParaRPr lang="en-US"/>
          </a:p>
        </p:txBody>
      </p:sp>
    </p:spTree>
    <p:extLst>
      <p:ext uri="{BB962C8B-B14F-4D97-AF65-F5344CB8AC3E}">
        <p14:creationId xmlns:p14="http://schemas.microsoft.com/office/powerpoint/2010/main" val="413241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r>
              <a:rPr lang="en-US" dirty="0"/>
              <a:t>Kia</a:t>
            </a:r>
          </a:p>
          <a:p>
            <a:endParaRPr lang="en-US" dirty="0"/>
          </a:p>
        </p:txBody>
      </p:sp>
      <p:sp>
        <p:nvSpPr>
          <p:cNvPr id="4" name="Slide Number Placeholder 3"/>
          <p:cNvSpPr>
            <a:spLocks noGrp="1"/>
          </p:cNvSpPr>
          <p:nvPr>
            <p:ph type="sldNum" sz="quarter" idx="5"/>
          </p:nvPr>
        </p:nvSpPr>
        <p:spPr/>
        <p:txBody>
          <a:bodyPr/>
          <a:lstStyle/>
          <a:p>
            <a:fld id="{5DD8C000-6EB5-4A72-8070-A4940F6AF11A}" type="slidenum">
              <a:rPr lang="en-US" smtClean="0"/>
              <a:t>7</a:t>
            </a:fld>
            <a:endParaRPr lang="en-US"/>
          </a:p>
        </p:txBody>
      </p:sp>
    </p:spTree>
    <p:extLst>
      <p:ext uri="{BB962C8B-B14F-4D97-AF65-F5344CB8AC3E}">
        <p14:creationId xmlns:p14="http://schemas.microsoft.com/office/powerpoint/2010/main" val="279157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p:txBody>
      </p:sp>
      <p:sp>
        <p:nvSpPr>
          <p:cNvPr id="4" name="Slide Number Placeholder 3"/>
          <p:cNvSpPr>
            <a:spLocks noGrp="1"/>
          </p:cNvSpPr>
          <p:nvPr>
            <p:ph type="sldNum" sz="quarter" idx="5"/>
          </p:nvPr>
        </p:nvSpPr>
        <p:spPr/>
        <p:txBody>
          <a:bodyPr/>
          <a:lstStyle/>
          <a:p>
            <a:fld id="{5DD8C000-6EB5-4A72-8070-A4940F6AF11A}" type="slidenum">
              <a:rPr lang="en-US" smtClean="0"/>
              <a:t>8</a:t>
            </a:fld>
            <a:endParaRPr lang="en-US"/>
          </a:p>
        </p:txBody>
      </p:sp>
    </p:spTree>
    <p:extLst>
      <p:ext uri="{BB962C8B-B14F-4D97-AF65-F5344CB8AC3E}">
        <p14:creationId xmlns:p14="http://schemas.microsoft.com/office/powerpoint/2010/main" val="57696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a:t>
            </a:r>
          </a:p>
        </p:txBody>
      </p:sp>
      <p:sp>
        <p:nvSpPr>
          <p:cNvPr id="4" name="Slide Number Placeholder 3"/>
          <p:cNvSpPr>
            <a:spLocks noGrp="1"/>
          </p:cNvSpPr>
          <p:nvPr>
            <p:ph type="sldNum" sz="quarter" idx="5"/>
          </p:nvPr>
        </p:nvSpPr>
        <p:spPr/>
        <p:txBody>
          <a:bodyPr/>
          <a:lstStyle/>
          <a:p>
            <a:fld id="{5DD8C000-6EB5-4A72-8070-A4940F6AF11A}" type="slidenum">
              <a:rPr lang="en-US" smtClean="0"/>
              <a:t>9</a:t>
            </a:fld>
            <a:endParaRPr lang="en-US"/>
          </a:p>
        </p:txBody>
      </p:sp>
    </p:spTree>
    <p:extLst>
      <p:ext uri="{BB962C8B-B14F-4D97-AF65-F5344CB8AC3E}">
        <p14:creationId xmlns:p14="http://schemas.microsoft.com/office/powerpoint/2010/main" val="237621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9F2-943E-4215-9BBB-02CCC8ADA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E8EB0-1275-4CFB-AC9C-F78BFEC9F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63D228-3CF8-4478-9D58-3860AA71DE31}"/>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CE2DCEA8-12CC-4505-8D00-E355199BF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64023-06A5-44F8-831E-8D87C4845311}"/>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222930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2620-36C5-4D9D-9EF0-F024EBC35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4B4C3-8CF9-44BB-ADCC-562480894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D609-54D2-48B7-A3AF-02960EA83D7F}"/>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8DEC2B7D-3D38-44E6-A79C-FEE6EC307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CB7D6-71BE-4AF8-A139-C4EC30FB1DF6}"/>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98942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FB642-16D9-4D2E-A21B-72B9129246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A58DD-8D08-4054-93C0-AC1483BB87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3A19D-9CC9-4126-BABB-F29FB4E6A55D}"/>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07163177-533A-4A15-AEA6-CFEBA123B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23867-BF10-4351-A9F0-C29AFC9B13EE}"/>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36659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E6D5-E302-4742-9347-DEE7C5FAA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F356F-7C34-4EB3-946A-7D7B8B627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720D6-FD52-40C0-880F-A69D4EA7EFD1}"/>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9E271232-95E4-4872-B55C-5E314998D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3EA8-E476-41CA-9B19-DB0D7A06FEFC}"/>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288768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28D5-7C06-4F05-BC91-A21F1399E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10669-6A14-4556-897C-71170351F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84082-DF45-4BAA-A98B-6865C1D811A9}"/>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A0E612D0-47AF-4BB9-898E-A05FC3B57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3AD8C-B5C3-4F82-A7BB-0458D39F71B5}"/>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277250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4AC6-8547-4407-B97D-0CFBCA691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04E09-D3B8-48DF-9711-105951F2EA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C64E4B-5309-4C45-9E2D-C3173994A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6A63C-4115-42E6-B4D6-D0A0E45A7083}"/>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6" name="Footer Placeholder 5">
            <a:extLst>
              <a:ext uri="{FF2B5EF4-FFF2-40B4-BE49-F238E27FC236}">
                <a16:creationId xmlns:a16="http://schemas.microsoft.com/office/drawing/2014/main" id="{C325252A-44F9-4553-A051-EA5CB2BE4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3F5E8-9640-4601-8EDF-6BAC3DB9102D}"/>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26904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305A-CBCA-4809-AB89-4F1AF53D1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CDD88-C81B-4A9F-B1AE-DA1BDFEE5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D5159-5C6C-4429-83BF-E0C953E95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8A0762-B3F8-493B-9ECB-5AF73A3AF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59E94-D9D6-4445-B876-6EAED745C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E21646-7F14-42EB-A6BC-E9C72D6574CF}"/>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8" name="Footer Placeholder 7">
            <a:extLst>
              <a:ext uri="{FF2B5EF4-FFF2-40B4-BE49-F238E27FC236}">
                <a16:creationId xmlns:a16="http://schemas.microsoft.com/office/drawing/2014/main" id="{4C1FAB21-A957-4757-83E4-4FABC80F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91DC05-085A-4296-9AF3-CBE87DA4CC8C}"/>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31634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0A70-1FFB-49AF-B0DB-E2BCA0548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64FF81-DE46-42BE-9E08-F4544FC5DE40}"/>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4" name="Footer Placeholder 3">
            <a:extLst>
              <a:ext uri="{FF2B5EF4-FFF2-40B4-BE49-F238E27FC236}">
                <a16:creationId xmlns:a16="http://schemas.microsoft.com/office/drawing/2014/main" id="{E98759C7-F531-4924-ABC5-FEC8A8D640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563EF-9976-4192-B3C2-C213BB9AFD42}"/>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417287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055A5-AD2F-4BCE-B220-D3CD03048C7E}"/>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3" name="Footer Placeholder 2">
            <a:extLst>
              <a:ext uri="{FF2B5EF4-FFF2-40B4-BE49-F238E27FC236}">
                <a16:creationId xmlns:a16="http://schemas.microsoft.com/office/drawing/2014/main" id="{5BA1E0B9-0E7C-45AD-BEA1-18802FF817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41F42-3B3E-4651-9B47-3BAABB9A0395}"/>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154142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4425-B79D-4DAC-A5FD-D105BAC78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6F4C6-FEF3-463B-A68C-50C46B4C8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F7A73-0E84-4F7C-97EF-5255C895B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CB268-39AF-4CD1-AA83-8A0B16579C99}"/>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6" name="Footer Placeholder 5">
            <a:extLst>
              <a:ext uri="{FF2B5EF4-FFF2-40B4-BE49-F238E27FC236}">
                <a16:creationId xmlns:a16="http://schemas.microsoft.com/office/drawing/2014/main" id="{255B0E04-6D32-49BB-8906-146F8AE5A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1385-BAF4-427F-8BE2-4248A9510A2C}"/>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422172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B66A-2C55-48E4-8D18-6D4A521F7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5383B-466A-440D-BA5A-12DCF0908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57222A-B2AD-45D6-B669-A85439752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ADEC9-D0AA-4098-8877-B84DB0C3B484}"/>
              </a:ext>
            </a:extLst>
          </p:cNvPr>
          <p:cNvSpPr>
            <a:spLocks noGrp="1"/>
          </p:cNvSpPr>
          <p:nvPr>
            <p:ph type="dt" sz="half" idx="10"/>
          </p:nvPr>
        </p:nvSpPr>
        <p:spPr/>
        <p:txBody>
          <a:bodyPr/>
          <a:lstStyle/>
          <a:p>
            <a:fld id="{AF63822C-9FC5-47F0-BD86-9631469F8130}" type="datetimeFigureOut">
              <a:rPr lang="en-US" smtClean="0"/>
              <a:t>12/9/2020</a:t>
            </a:fld>
            <a:endParaRPr lang="en-US"/>
          </a:p>
        </p:txBody>
      </p:sp>
      <p:sp>
        <p:nvSpPr>
          <p:cNvPr id="6" name="Footer Placeholder 5">
            <a:extLst>
              <a:ext uri="{FF2B5EF4-FFF2-40B4-BE49-F238E27FC236}">
                <a16:creationId xmlns:a16="http://schemas.microsoft.com/office/drawing/2014/main" id="{F6043ED9-D964-4B82-832B-AEFCA18AE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F6E57-1E3D-4D96-9696-844189C19BAC}"/>
              </a:ext>
            </a:extLst>
          </p:cNvPr>
          <p:cNvSpPr>
            <a:spLocks noGrp="1"/>
          </p:cNvSpPr>
          <p:nvPr>
            <p:ph type="sldNum" sz="quarter" idx="12"/>
          </p:nvPr>
        </p:nvSpPr>
        <p:spPr/>
        <p:txBody>
          <a:bodyPr/>
          <a:lstStyle/>
          <a:p>
            <a:fld id="{C9C2F10A-9CB3-4BFA-99CF-EEB49D8B65E2}" type="slidenum">
              <a:rPr lang="en-US" smtClean="0"/>
              <a:t>‹#›</a:t>
            </a:fld>
            <a:endParaRPr lang="en-US"/>
          </a:p>
        </p:txBody>
      </p:sp>
    </p:spTree>
    <p:extLst>
      <p:ext uri="{BB962C8B-B14F-4D97-AF65-F5344CB8AC3E}">
        <p14:creationId xmlns:p14="http://schemas.microsoft.com/office/powerpoint/2010/main" val="102793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BD80F-7FB5-4779-BD4A-89698DD49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F41E9-7DED-4519-9BD4-34616B15B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4D059-8C00-4D90-AC43-E685773FF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3822C-9FC5-47F0-BD86-9631469F8130}" type="datetimeFigureOut">
              <a:rPr lang="en-US" smtClean="0"/>
              <a:t>12/9/2020</a:t>
            </a:fld>
            <a:endParaRPr lang="en-US"/>
          </a:p>
        </p:txBody>
      </p:sp>
      <p:sp>
        <p:nvSpPr>
          <p:cNvPr id="5" name="Footer Placeholder 4">
            <a:extLst>
              <a:ext uri="{FF2B5EF4-FFF2-40B4-BE49-F238E27FC236}">
                <a16:creationId xmlns:a16="http://schemas.microsoft.com/office/drawing/2014/main" id="{CBD7EB0F-2EC0-4CE5-AA88-92CCD193D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90EF50-FC62-47AF-9128-E733DD2F9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F10A-9CB3-4BFA-99CF-EEB49D8B65E2}" type="slidenum">
              <a:rPr lang="en-US" smtClean="0"/>
              <a:t>‹#›</a:t>
            </a:fld>
            <a:endParaRPr lang="en-US"/>
          </a:p>
        </p:txBody>
      </p:sp>
    </p:spTree>
    <p:extLst>
      <p:ext uri="{BB962C8B-B14F-4D97-AF65-F5344CB8AC3E}">
        <p14:creationId xmlns:p14="http://schemas.microsoft.com/office/powerpoint/2010/main" val="400072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nam01.safelinks.protection.outlook.com/?url=https%3A%2F%2Fwww.nsfpolicyoutreach.com%2Fresources%2F2-20-pappg-webinar%2F&amp;data=02%7C01%7Cgdb49%40DREXEL.EDU%7C723ea7baed654474b03608d858c99f02%7C3664e6fa47bd45a696708c4f080f8ca6%7C0%7C1%7C637356970270746643&amp;sdata=68UFaMdA0zH2QIQ7PbqsXFvNJOvKFTTwJRMtRtTS4Rg%3D&amp;reserved=0" TargetMode="External"/><Relationship Id="rId7" Type="http://schemas.openxmlformats.org/officeDocument/2006/relationships/hyperlink" Target="https://nam01.safelinks.protection.outlook.com/?url=https%3A%2F%2Fwww.ncbi.nlm.nih.gov%2Fbooks%2FNBK154494%2F&amp;data=02%7C01%7Cgdb49%40DREXEL.EDU%7C723ea7baed654474b03608d858c99f02%7C3664e6fa47bd45a696708c4f080f8ca6%7C0%7C0%7C637356970270766632&amp;sdata=0oKadhqcPLkiAn%2BYdh%2Bt7RzUnQuEAdk%2FjBvqSdfwkHI%3D&amp;reserved=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nam01.safelinks.protection.outlook.com/?url=https%3A%2F%2Fyoutu.be%2FbhWQYvEEtJs&amp;data=02%7C01%7Cgdb49%40DREXEL.EDU%7C723ea7baed654474b03608d858c99f02%7C3664e6fa47bd45a696708c4f080f8ca6%7C0%7C1%7C637356970270766632&amp;sdata=ZO%2FjTzq5vBjJOxU72G2nCrGZhH%2FU9Fys1ZXy6ZLWkr8%3D&amp;reserved=0" TargetMode="External"/><Relationship Id="rId5" Type="http://schemas.openxmlformats.org/officeDocument/2006/relationships/hyperlink" Target="https://nam01.safelinks.protection.outlook.com/?url=https%3A%2F%2Fyoutu.be%2Fnk7qlbele0k&amp;data=02%7C01%7Cgdb49%40DREXEL.EDU%7C723ea7baed654474b03608d858c99f02%7C3664e6fa47bd45a696708c4f080f8ca6%7C0%7C1%7C637356970270756632&amp;sdata=wxZzIEogMDuhut%2Fftw2i%2B3dfiOU2eyGMny6hNB4hLec%3D&amp;reserved=0" TargetMode="External"/><Relationship Id="rId4" Type="http://schemas.openxmlformats.org/officeDocument/2006/relationships/hyperlink" Target="https://nam01.safelinks.protection.outlook.com/?url=https%3A%2F%2Fwww.nsfpolicyoutreach.com%2Fresources%2Fapril-2020-nsf-approved-formats-for-proposals%2F&amp;data=02%7C01%7Cgdb49%40DREXEL.EDU%7C723ea7baed654474b03608d858c99f02%7C3664e6fa47bd45a696708c4f080f8ca6%7C0%7C1%7C637356970270756632&amp;sdata=ACD50ohPtGbTiWCld9CWTRo6PgmqZUtO37EuOeiRL5Q%3D&amp;reserved=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am01.safelinks.protection.outlook.com/?url=https%3A%2F%2Fwww.nsf.gov%2Fbfa%2Fdias%2Fpolicy%2Fautocompliance.jsp&amp;data=02%7C01%7Cgdb49%40DREXEL.EDU%7C723ea7baed654474b03608d858c99f02%7C3664e6fa47bd45a696708c4f080f8ca6%7C0%7C0%7C637356970270726652&amp;sdata=jfwcQj6kY3nFy54MGVOhQhidfz9eWehGGYGyRxHUzZI%3D&amp;reserved=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EtozDyPbaAhXEMd8KHXA-ARMQjRx6BAgBEAU&amp;url=https://www.huffingtonpost.com/barbara-jacoby/asking-questions-is-really-hard_b_7052722.html&amp;psig=AOvVaw2gFUuPt_AhXzDKYH9uihKg&amp;ust=1525884397307802"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kmm458@drexel.edu" TargetMode="External"/><Relationship Id="rId2" Type="http://schemas.openxmlformats.org/officeDocument/2006/relationships/hyperlink" Target="mailto:kh3278@drexel.edu"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nam01.safelinks.protection.outlook.com/?url=https%3A%2F%2Fwww.nsf.gov%2Fbfa%2Fdias%2Fpolicy%2Fcps.jsp&amp;data=02%7C01%7Cgdb49%40DREXEL.EDU%7C723ea7baed654474b03608d858c99f02%7C3664e6fa47bd45a696708c4f080f8ca6%7C0%7C0%7C637356970270706665&amp;sdata=tVr5ohP7iUztPlhUdk7xdme5Byo88j5zhMWvaMUHgcI%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nam01.safelinks.protection.outlook.com/?url=https%3A%2F%2Fwww.nsf.gov%2Fbfa%2Fdias%2Fpolicy%2Fbiosketch.jsp&amp;data=02%7C01%7Cgdb49%40DREXEL.EDU%7C723ea7baed654474b03608d858c99f02%7C3664e6fa47bd45a696708c4f080f8ca6%7C0%7C0%7C637356970270706665&amp;sdata=aDNy%2BUi3MGs62iNAW3pA9%2BreUXYvmabU4nVTGrNrn0Y%3D&amp;reserved=0" TargetMode="External"/><Relationship Id="rId5" Type="http://schemas.openxmlformats.org/officeDocument/2006/relationships/hyperlink" Target="https://nam01.safelinks.protection.outlook.com/?url=https%3A%2F%2Fwww.nsf.gov%2Fpublications%2Fpub_summ.jsp%3Fods_key%3Dnsf20001%26org%3DNSF&amp;data=02%7C01%7Ckh3278%40drexel.edu%7C7bf17f0ace13471894d808d858d96bb8%7C3664e6fa47bd45a696708c4f080f8ca6%7C0%7C0%7C637357038126257875&amp;sdata=UnTCOoTSYqIpkFVWsgAZjUQh6vL0fQv0GhIqyvSrzqk%3D&amp;reserved=0" TargetMode="External"/><Relationship Id="rId4" Type="http://schemas.openxmlformats.org/officeDocument/2006/relationships/hyperlink" Target="https://www.nsf.gov/publications/pub_summ.jsp?ods_key=nsf190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nam01.safelinks.protection.outlook.com/?url=https%3A%2F%2Fwww.nsfpolicyoutreach.com%2Fresources%2Fapril-2020-nsf-approved-formats-for-proposals%2F&amp;data=02%7C01%7Cgdb49%40DREXEL.EDU%7C723ea7baed654474b03608d858c99f02%7C3664e6fa47bd45a696708c4f080f8ca6%7C0%7C1%7C637356970270756632&amp;sdata=ACD50ohPtGbTiWCld9CWTRo6PgmqZUtO37EuOeiRL5Q%3D&amp;reserved=0" TargetMode="External"/><Relationship Id="rId5" Type="http://schemas.openxmlformats.org/officeDocument/2006/relationships/hyperlink" Target="https://nam01.safelinks.protection.outlook.com/?url=https%3A%2F%2Fwww.nsf.gov%2Fbfa%2Fdias%2Fpolicy%2Fcps.jsp&amp;data=02%7C01%7Ckh3278%40drexel.edu%7C7bf17f0ace13471894d808d858d96bb8%7C3664e6fa47bd45a696708c4f080f8ca6%7C0%7C0%7C637357038126297849&amp;sdata=J1Niy2yuttjuKdArQLESnppW4Q5hhhsdeGTddkArEhU%3D&amp;reserved=0" TargetMode="External"/><Relationship Id="rId4" Type="http://schemas.openxmlformats.org/officeDocument/2006/relationships/hyperlink" Target="https://nam01.safelinks.protection.outlook.com/?url=https%3A%2F%2Fwww.nsf.gov%2Fbfa%2Fdias%2Fpolicy%2Fbiosketch.jsp&amp;data=02%7C01%7Ckh3278%40drexel.edu%7C7bf17f0ace13471894d808d858d96bb8%7C3664e6fa47bd45a696708c4f080f8ca6%7C0%7C0%7C637357038126287859&amp;sdata=TUcGZ9IhrBifZaupXD%2FY1%2BJg%2FY%2BGxu5uj9rQ1bNhPvE%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nam01.safelinks.protection.outlook.com/?url=https%3A%2F%2Fwww.ncbi.nlm.nih.gov%2Fbooks%2FNBK154494%2F&amp;data=02%7C01%7Cgdb49%40DREXEL.EDU%7C723ea7baed654474b03608d858c99f02%7C3664e6fa47bd45a696708c4f080f8ca6%7C0%7C0%7C637356970270766632&amp;sdata=0oKadhqcPLkiAn%2BYdh%2Bt7RzUnQuEAdk%2FjBvqSdfwkHI%3D&amp;reserved=0" TargetMode="External"/><Relationship Id="rId5" Type="http://schemas.openxmlformats.org/officeDocument/2006/relationships/hyperlink" Target="https://nam01.safelinks.protection.outlook.com/?url=https%3A%2F%2Fyoutu.be%2FbhWQYvEEtJs&amp;data=02%7C01%7Cgdb49%40DREXEL.EDU%7C723ea7baed654474b03608d858c99f02%7C3664e6fa47bd45a696708c4f080f8ca6%7C0%7C1%7C637356970270766632&amp;sdata=ZO%2FjTzq5vBjJOxU72G2nCrGZhH%2FU9Fys1ZXy6ZLWkr8%3D&amp;reserved=0" TargetMode="External"/><Relationship Id="rId4" Type="http://schemas.openxmlformats.org/officeDocument/2006/relationships/hyperlink" Target="https://nam01.safelinks.protection.outlook.com/?url=https%3A%2F%2Fyoutu.be%2Fnk7qlbele0k&amp;data=02%7C01%7Cgdb49%40DREXEL.EDU%7C723ea7baed654474b03608d858c99f02%7C3664e6fa47bd45a696708c4f080f8ca6%7C0%7C1%7C637356970270756632&amp;sdata=wxZzIEogMDuhut%2Fftw2i%2B3dfiOU2eyGMny6hNB4hLec%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sf.gov/pubs/policydocs/pappg18_1/pappg_2.jsp#IIC2gvi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FD8-DA2E-4333-AC2B-E6995301C429}"/>
              </a:ext>
            </a:extLst>
          </p:cNvPr>
          <p:cNvSpPr>
            <a:spLocks noGrp="1"/>
          </p:cNvSpPr>
          <p:nvPr>
            <p:ph type="ctrTitle"/>
          </p:nvPr>
        </p:nvSpPr>
        <p:spPr/>
        <p:txBody>
          <a:bodyPr>
            <a:normAutofit fontScale="90000"/>
          </a:bodyPr>
          <a:lstStyle/>
          <a:p>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br>
              <a:rPr lang="en-US" sz="6000" b="1" i="1" dirty="0">
                <a:solidFill>
                  <a:schemeClr val="tx1"/>
                </a:solidFill>
                <a:effectLst/>
                <a:latin typeface="Calibri" panose="020F0502020204030204" pitchFamily="34" charset="0"/>
                <a:ea typeface="Calibri" panose="020F0502020204030204" pitchFamily="34" charset="0"/>
              </a:rPr>
            </a:br>
            <a:r>
              <a:rPr lang="en-US" sz="4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NSF Updates: Collaborative Proposals &amp; File Updates</a:t>
            </a:r>
            <a:br>
              <a:rPr lang="en-US" sz="6000" b="1" dirty="0">
                <a:solidFill>
                  <a:schemeClr val="tx1"/>
                </a:solidFill>
              </a:rPr>
            </a:br>
            <a:endParaRPr lang="en-US" dirty="0"/>
          </a:p>
        </p:txBody>
      </p:sp>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083733" y="3602037"/>
            <a:ext cx="10092267" cy="2019829"/>
          </a:xfrm>
        </p:spPr>
        <p:txBody>
          <a:bodyPr>
            <a:normAutofit fontScale="85000" lnSpcReduction="10000"/>
          </a:bodyPr>
          <a:lstStyle/>
          <a:p>
            <a:r>
              <a:rPr lang="en-US" b="1" dirty="0">
                <a:latin typeface="Arial" panose="020B0604020202020204" pitchFamily="34" charset="0"/>
                <a:cs typeface="Arial" panose="020B0604020202020204" pitchFamily="34" charset="0"/>
              </a:rPr>
              <a:t>December 9, 2020</a:t>
            </a:r>
          </a:p>
          <a:p>
            <a:endParaRPr lang="en-US" dirty="0">
              <a:latin typeface="Arial" panose="020B0604020202020204" pitchFamily="34" charset="0"/>
              <a:cs typeface="Arial" panose="020B0604020202020204" pitchFamily="34" charset="0"/>
            </a:endParaRPr>
          </a:p>
          <a:p>
            <a:pPr algn="l"/>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Kia Haslam</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Katie Montalto</a:t>
            </a:r>
          </a:p>
          <a:p>
            <a:pPr algn="l"/>
            <a:r>
              <a:rPr lang="en-US" sz="1900" i="1" dirty="0">
                <a:latin typeface="Arial" panose="020B0604020202020204" pitchFamily="34" charset="0"/>
                <a:cs typeface="Arial" panose="020B0604020202020204" pitchFamily="34" charset="0"/>
              </a:rPr>
              <a:t>Program Administrator, Grants				                    Program Administrator, Grants</a:t>
            </a:r>
          </a:p>
          <a:p>
            <a:pPr algn="l"/>
            <a:r>
              <a:rPr lang="en-US" sz="1900" i="1" dirty="0">
                <a:latin typeface="Arial" panose="020B0604020202020204" pitchFamily="34" charset="0"/>
                <a:cs typeface="Arial" panose="020B0604020202020204" pitchFamily="34" charset="0"/>
              </a:rPr>
              <a:t>Office of Research &amp; Innovation</a:t>
            </a: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Office of Research &amp; Innovation</a:t>
            </a:r>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F90BFE18-4CC9-4272-BB8F-BCC8045185C5}"/>
              </a:ext>
            </a:extLst>
          </p:cNvPr>
          <p:cNvSpPr txBox="1"/>
          <p:nvPr/>
        </p:nvSpPr>
        <p:spPr>
          <a:xfrm>
            <a:off x="3114413" y="6133579"/>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375296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lstStyle/>
          <a:p>
            <a:r>
              <a:rPr lang="en-US" sz="2800" b="1" dirty="0">
                <a:latin typeface="Arial" panose="020B0604020202020204" pitchFamily="34" charset="0"/>
                <a:cs typeface="Arial" panose="020B0604020202020204" pitchFamily="34" charset="0"/>
              </a:rPr>
              <a:t>Collaborative Proposals from Multiple Organizations</a:t>
            </a:r>
          </a:p>
          <a:p>
            <a:endParaRPr lang="en-US"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Allows Multiple Organizations to submit a unified set of certain Proposal sections, as well as information unique to each Organization</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Project title must begin with the words “Collaborative Research” </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All Collaborative Proposals arranged as separate submissions from Multiple Organizations must be submitted via FastLane</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If funded each organization will receive a Notice of Award (NOA) </a:t>
            </a: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7159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normAutofit/>
          </a:bodyPr>
          <a:lstStyle/>
          <a:p>
            <a:r>
              <a:rPr lang="en-US" sz="2800" b="1" dirty="0">
                <a:latin typeface="Arial" panose="020B0604020202020204" pitchFamily="34" charset="0"/>
                <a:cs typeface="Arial" panose="020B0604020202020204" pitchFamily="34" charset="0"/>
              </a:rPr>
              <a:t>NSF Collaborative Proposal Cheat Sheet</a:t>
            </a:r>
            <a:endParaRPr lang="en-US"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graphicFrame>
        <p:nvGraphicFramePr>
          <p:cNvPr id="2" name="Object 1">
            <a:extLst>
              <a:ext uri="{FF2B5EF4-FFF2-40B4-BE49-F238E27FC236}">
                <a16:creationId xmlns:a16="http://schemas.microsoft.com/office/drawing/2014/main" id="{F139E962-0803-4BBD-B578-327ED0E43FF5}"/>
              </a:ext>
            </a:extLst>
          </p:cNvPr>
          <p:cNvGraphicFramePr>
            <a:graphicFrameLocks noChangeAspect="1"/>
          </p:cNvGraphicFramePr>
          <p:nvPr>
            <p:extLst>
              <p:ext uri="{D42A27DB-BD31-4B8C-83A1-F6EECF244321}">
                <p14:modId xmlns:p14="http://schemas.microsoft.com/office/powerpoint/2010/main" val="345990918"/>
              </p:ext>
            </p:extLst>
          </p:nvPr>
        </p:nvGraphicFramePr>
        <p:xfrm>
          <a:off x="1648178" y="1873956"/>
          <a:ext cx="9019822" cy="4263319"/>
        </p:xfrm>
        <a:graphic>
          <a:graphicData uri="http://schemas.openxmlformats.org/presentationml/2006/ole">
            <mc:AlternateContent xmlns:mc="http://schemas.openxmlformats.org/markup-compatibility/2006">
              <mc:Choice xmlns:v="urn:schemas-microsoft-com:vml" Requires="v">
                <p:oleObj name="Acrobat Document" r:id="rId4" imgW="5829210" imgH="7543561" progId="Acrobat.Document.2015">
                  <p:embed/>
                </p:oleObj>
              </mc:Choice>
              <mc:Fallback>
                <p:oleObj name="Acrobat Document" r:id="rId4" imgW="5829210" imgH="7543561" progId="Acrobat.Document.2015">
                  <p:embed/>
                  <p:pic>
                    <p:nvPicPr>
                      <p:cNvPr id="0" name=""/>
                      <p:cNvPicPr/>
                      <p:nvPr/>
                    </p:nvPicPr>
                    <p:blipFill>
                      <a:blip r:embed="rId5"/>
                      <a:stretch>
                        <a:fillRect/>
                      </a:stretch>
                    </p:blipFill>
                    <p:spPr>
                      <a:xfrm>
                        <a:off x="1648178" y="1873956"/>
                        <a:ext cx="9019822" cy="4263319"/>
                      </a:xfrm>
                      <a:prstGeom prst="rect">
                        <a:avLst/>
                      </a:prstGeom>
                    </p:spPr>
                  </p:pic>
                </p:oleObj>
              </mc:Fallback>
            </mc:AlternateContent>
          </a:graphicData>
        </a:graphic>
      </p:graphicFrame>
    </p:spTree>
    <p:extLst>
      <p:ext uri="{BB962C8B-B14F-4D97-AF65-F5344CB8AC3E}">
        <p14:creationId xmlns:p14="http://schemas.microsoft.com/office/powerpoint/2010/main" val="44081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normAutofit/>
          </a:bodyPr>
          <a:lstStyle/>
          <a:p>
            <a:r>
              <a:rPr lang="en-US" sz="2800" b="1" dirty="0">
                <a:latin typeface="Arial" panose="020B0604020202020204" pitchFamily="34" charset="0"/>
                <a:cs typeface="Arial" panose="020B0604020202020204" pitchFamily="34" charset="0"/>
              </a:rPr>
              <a:t>Collaborative Proposals from Multiple Organizations</a:t>
            </a:r>
            <a:endParaRPr lang="en-US"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Each Non-Lead Organization must assign their proposal a Proposal PIN</a:t>
            </a:r>
          </a:p>
          <a:p>
            <a:pPr marL="914400" lvl="1" indent="-457200" algn="l">
              <a:buFont typeface="Arial" panose="020B0604020202020204" pitchFamily="34" charset="0"/>
              <a:buChar char="•"/>
            </a:pPr>
            <a:r>
              <a:rPr lang="en-US" sz="1800" dirty="0">
                <a:latin typeface="Arial" panose="020B0604020202020204" pitchFamily="34" charset="0"/>
                <a:cs typeface="Arial" panose="020B0604020202020204" pitchFamily="34" charset="0"/>
              </a:rPr>
              <a:t>PIN and Temporary Proposal ID generated by FastLane when the Non-Lead Proposal is created</a:t>
            </a:r>
          </a:p>
          <a:p>
            <a:pPr marL="914400" lvl="1" indent="-4572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PIN and Temporary Proposal ID need to be provided to the Lead Organization before the Lead Organization submits their Proposal to NSF </a:t>
            </a:r>
            <a:r>
              <a:rPr lang="en-US" sz="1800" dirty="0">
                <a:solidFill>
                  <a:srgbClr val="FF0000"/>
                </a:solidFill>
                <a:latin typeface="Arial" panose="020B0604020202020204" pitchFamily="34" charset="0"/>
                <a:cs typeface="Arial" panose="020B0604020202020204" pitchFamily="34" charset="0"/>
              </a:rPr>
              <a:t> </a:t>
            </a:r>
          </a:p>
          <a:p>
            <a:pPr lvl="1" algn="l"/>
            <a:endParaRPr lang="en-US" sz="1600" dirty="0">
              <a:latin typeface="Arial" panose="020B0604020202020204" pitchFamily="34" charset="0"/>
              <a:cs typeface="Arial" panose="020B0604020202020204" pitchFamily="34" charset="0"/>
            </a:endParaRPr>
          </a:p>
          <a:p>
            <a:pPr lvl="1" algn="l"/>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410771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normAutofit/>
          </a:bodyPr>
          <a:lstStyle/>
          <a:p>
            <a:r>
              <a:rPr lang="en-US" sz="2800" b="1" dirty="0">
                <a:latin typeface="Arial" panose="020B0604020202020204" pitchFamily="34" charset="0"/>
                <a:cs typeface="Arial" panose="020B0604020202020204" pitchFamily="34" charset="0"/>
              </a:rPr>
              <a:t>Collaborative Proposals from Multiple Organizations</a:t>
            </a:r>
            <a:endParaRPr lang="en-US"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Lead Organization must enter each Non-Lead Organization(s) Proposal PIN and Temporary Proposal ID</a:t>
            </a:r>
          </a:p>
          <a:p>
            <a:pPr marL="914400" lvl="1" indent="-457200" algn="l">
              <a:buFont typeface="Arial" panose="020B0604020202020204" pitchFamily="34" charset="0"/>
              <a:buChar char="•"/>
            </a:pPr>
            <a:r>
              <a:rPr lang="en-US" sz="1800" dirty="0">
                <a:latin typeface="Arial" panose="020B0604020202020204" pitchFamily="34" charset="0"/>
                <a:cs typeface="Arial" panose="020B0604020202020204" pitchFamily="34" charset="0"/>
              </a:rPr>
              <a:t>This is put into the FastLane Lead Proposal by using the “Link Collaborative Proposals” option found in the FastLane “Form Preparation” screen</a:t>
            </a:r>
          </a:p>
          <a:p>
            <a:pPr marL="914400" lvl="1" indent="-457200" algn="l">
              <a:buFont typeface="Arial" panose="020B0604020202020204" pitchFamily="34" charset="0"/>
              <a:buChar char="•"/>
            </a:pPr>
            <a:r>
              <a:rPr lang="en-US" sz="1800" dirty="0">
                <a:latin typeface="Arial" panose="020B0604020202020204" pitchFamily="34" charset="0"/>
                <a:cs typeface="Arial" panose="020B0604020202020204" pitchFamily="34" charset="0"/>
              </a:rPr>
              <a:t>While the Non-Lead Organization(s) do not have to be submitted on the same day as the Lead Organization, PAPPG Chapter II.D.3.b, states that “All components of the Collaborative Proposal must meet any established Deadline Date, and failure to do so may result in the entire Collaborative Proposal being returned without review.” </a:t>
            </a:r>
            <a:endParaRPr lang="en-US" sz="1800" dirty="0">
              <a:solidFill>
                <a:srgbClr val="FF0000"/>
              </a:solidFill>
              <a:latin typeface="Arial" panose="020B0604020202020204" pitchFamily="34" charset="0"/>
              <a:cs typeface="Arial" panose="020B0604020202020204" pitchFamily="34" charset="0"/>
            </a:endParaRPr>
          </a:p>
          <a:p>
            <a:pPr lvl="1" algn="l"/>
            <a:endParaRPr lang="en-US" sz="1600" dirty="0">
              <a:latin typeface="Arial" panose="020B0604020202020204" pitchFamily="34" charset="0"/>
              <a:cs typeface="Arial" panose="020B0604020202020204" pitchFamily="34" charset="0"/>
            </a:endParaRPr>
          </a:p>
          <a:p>
            <a:pPr lvl="1" algn="l"/>
            <a:endParaRPr lang="en-US" sz="1600" dirty="0">
              <a:latin typeface="Arial" panose="020B0604020202020204" pitchFamily="34" charset="0"/>
              <a:cs typeface="Arial" panose="020B0604020202020204" pitchFamily="34" charset="0"/>
            </a:endParaRPr>
          </a:p>
          <a:p>
            <a:pPr lvl="1" algn="l"/>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69241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normAutofit/>
          </a:bodyPr>
          <a:lstStyle/>
          <a:p>
            <a:r>
              <a:rPr lang="en-US" sz="2800" b="1" dirty="0">
                <a:latin typeface="Arial" panose="020B0604020202020204" pitchFamily="34" charset="0"/>
                <a:cs typeface="Arial" panose="020B0604020202020204" pitchFamily="34" charset="0"/>
              </a:rPr>
              <a:t>Collaborative Proposals from Multiple Organizations</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If Funded, both Lead and Non-Lead Organizations are required to submit separate annual and final project reports</a:t>
            </a:r>
          </a:p>
          <a:p>
            <a:pPr marL="742950" lvl="1"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Reports should reference the work of the Collaborative, while focusing on the distinct work conducted at each funded Organization </a:t>
            </a:r>
          </a:p>
          <a:p>
            <a:pPr lvl="1" algn="l"/>
            <a:endParaRPr lang="en-US" sz="1600" dirty="0">
              <a:latin typeface="Arial" panose="020B0604020202020204" pitchFamily="34" charset="0"/>
              <a:cs typeface="Arial" panose="020B0604020202020204" pitchFamily="34" charset="0"/>
            </a:endParaRPr>
          </a:p>
          <a:p>
            <a:pPr lvl="1" algn="l"/>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97267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253066" y="1411994"/>
            <a:ext cx="9144000" cy="4503384"/>
          </a:xfrm>
        </p:spPr>
        <p:txBody>
          <a:bodyPr>
            <a:normAutofit lnSpcReduction="10000"/>
          </a:bodyPr>
          <a:lstStyle/>
          <a:p>
            <a:r>
              <a:rPr lang="en-US" sz="2800" b="1" dirty="0">
                <a:latin typeface="Arial" panose="020B0604020202020204" pitchFamily="34" charset="0"/>
                <a:cs typeface="Arial" panose="020B0604020202020204" pitchFamily="34" charset="0"/>
              </a:rPr>
              <a:t>File Updates</a:t>
            </a:r>
            <a:endParaRPr lang="en-US" sz="20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Collaborative revised Budget Submissions from One Organization</a:t>
            </a:r>
          </a:p>
          <a:p>
            <a:pPr marL="800100" lvl="1"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All edits must be done via the “Initiate Proposal File Update (PFU)/Budget Revision” Button on the Submitted Proposal Form</a:t>
            </a:r>
          </a:p>
          <a:p>
            <a:pPr lvl="1" algn="l"/>
            <a:endParaRPr 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Collaborative revised Budget Submissions from Multiple Organizations</a:t>
            </a:r>
          </a:p>
          <a:p>
            <a:pPr marL="800100" lvl="1"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If all of the Organizations have not submitted, the status will say “Submission Pending” </a:t>
            </a:r>
          </a:p>
          <a:p>
            <a:pPr marL="1257300" lvl="2"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An “Edit Proposal” Button will be visible and clicking on it removes the Proposal from “Submission Pending” status and returns it to “In Progress” which will then have to be resubmitted by the AOR.</a:t>
            </a:r>
          </a:p>
          <a:p>
            <a:pPr lvl="2" algn="l"/>
            <a:endParaRPr lang="en-US" sz="16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If all Proposals in the set have been submitted, then the Proposal can be edited via the “Initiate Proposal File Update (PFU)/Budget Revision” Button on the Submitted Proposal Form</a:t>
            </a:r>
          </a:p>
          <a:p>
            <a:pPr marL="800100" lvl="1" indent="-342900" algn="l">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2BCD95DB-35F9-462B-B6E2-23DD42208C58}"/>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54117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253066" y="1411994"/>
            <a:ext cx="9144000" cy="4503384"/>
          </a:xfrm>
        </p:spPr>
        <p:txBody>
          <a:bodyPr>
            <a:normAutofit/>
          </a:bodyPr>
          <a:lstStyle/>
          <a:p>
            <a:r>
              <a:rPr lang="en-US" sz="2800" b="1" dirty="0">
                <a:latin typeface="Arial" panose="020B0604020202020204" pitchFamily="34" charset="0"/>
                <a:cs typeface="Arial" panose="020B0604020202020204" pitchFamily="34" charset="0"/>
              </a:rPr>
              <a:t>File Updates</a:t>
            </a:r>
            <a:endParaRPr lang="en-US" sz="20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Collaborative Proposal revisions from One Organization</a:t>
            </a:r>
          </a:p>
          <a:p>
            <a:pPr marL="800100" lvl="1"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All edits must be done via the “Initiate Proposal File Update (PFU)” Button on the Submitted Proposal Form</a:t>
            </a:r>
          </a:p>
          <a:p>
            <a:pPr marL="1257300" lvl="2"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The PI from the Primary Organization would be responsible for uploading any changes and then their AOR would resubmit the Proposal to NSF</a:t>
            </a:r>
          </a:p>
          <a:p>
            <a:pPr lvl="1" algn="l"/>
            <a:endParaRPr 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Collaborative Proposal revisions from Multiple Organizations</a:t>
            </a:r>
          </a:p>
          <a:p>
            <a:pPr marL="800100" lvl="1"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If all of the Organizations have not submitted, the status will say “Submission Pending” </a:t>
            </a:r>
          </a:p>
          <a:p>
            <a:pPr marL="1257300" lvl="2"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An “Edit Proposal” Button will be visible and clicking on it removes the Proposal from “Submission Pending” status and returns it to “In Progress” which each Organization that needs to make edits can be corrected and then each Organization’s AOR will have to resubmit. </a:t>
            </a:r>
          </a:p>
          <a:p>
            <a:pPr marL="800100" lvl="1" indent="-342900" algn="l">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2BCD95DB-35F9-462B-B6E2-23DD42208C58}"/>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25154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2">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5" name="Content Placeholder 2">
            <a:extLst>
              <a:ext uri="{FF2B5EF4-FFF2-40B4-BE49-F238E27FC236}">
                <a16:creationId xmlns:a16="http://schemas.microsoft.com/office/drawing/2014/main" id="{0F209E90-18C2-4D18-886B-7B01D88B2D15}"/>
              </a:ext>
            </a:extLst>
          </p:cNvPr>
          <p:cNvSpPr>
            <a:spLocks noGrp="1"/>
          </p:cNvSpPr>
          <p:nvPr>
            <p:ph type="subTitle" idx="1"/>
          </p:nvPr>
        </p:nvSpPr>
        <p:spPr>
          <a:xfrm>
            <a:off x="1524000" y="1377950"/>
            <a:ext cx="9144000" cy="4627563"/>
          </a:xfrm>
        </p:spPr>
        <p:txBody>
          <a:bodyPr>
            <a:normAutofit/>
          </a:bodyPr>
          <a:lstStyle/>
          <a:p>
            <a:pPr marL="0" marR="0" indent="0">
              <a:spcBef>
                <a:spcPts val="0"/>
              </a:spcBef>
              <a:spcAft>
                <a:spcPts val="0"/>
              </a:spcAft>
              <a:buNone/>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Additional Training Resources</a:t>
            </a:r>
          </a:p>
          <a:p>
            <a:pPr marL="0" marR="0" indent="0" algn="l">
              <a:spcBef>
                <a:spcPts val="0"/>
              </a:spcBef>
              <a:spcAft>
                <a:spcPts val="0"/>
              </a:spcAft>
              <a:buNone/>
            </a:pP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l">
              <a:spcBef>
                <a:spcPts val="0"/>
              </a:spcBef>
              <a:spcAft>
                <a:spcPts val="0"/>
              </a:spcAft>
              <a:buNone/>
            </a:pP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000" dirty="0">
                <a:effectLst/>
                <a:latin typeface="Arial" panose="020B0604020202020204" pitchFamily="34" charset="0"/>
                <a:ea typeface="Calibri" panose="020F0502020204030204" pitchFamily="34" charset="0"/>
                <a:cs typeface="Arial" panose="020B0604020202020204" pitchFamily="34" charset="0"/>
              </a:rPr>
              <a:t>o learn more about the NSF-approved formats for Biographical Sketch and Current and Pending Support, please view the </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NSF PAPPG (NSF 20-1) webinar</a:t>
            </a:r>
            <a:r>
              <a:rPr lang="en-US" sz="2000" dirty="0">
                <a:effectLst/>
                <a:latin typeface="Arial" panose="020B0604020202020204" pitchFamily="34" charset="0"/>
                <a:ea typeface="Calibri" panose="020F0502020204030204" pitchFamily="34" charset="0"/>
                <a:cs typeface="Arial" panose="020B0604020202020204" pitchFamily="34" charset="0"/>
              </a:rPr>
              <a:t> and </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NSF-Approved Formats for the Biographical Sketch &amp; Current and Pending Support Sections of NSF Proposals webinar</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0" marR="0" indent="0" algn="l">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indent="0" algn="l">
              <a:spcBef>
                <a:spcPts val="0"/>
              </a:spcBef>
              <a:spcAft>
                <a:spcPts val="0"/>
              </a:spcAft>
              <a:buNone/>
            </a:pPr>
            <a:r>
              <a:rPr lang="en-US" sz="2000" dirty="0" err="1">
                <a:effectLst/>
                <a:latin typeface="Arial" panose="020B0604020202020204" pitchFamily="34" charset="0"/>
                <a:ea typeface="Calibri" panose="020F0502020204030204" pitchFamily="34" charset="0"/>
                <a:cs typeface="Arial" panose="020B0604020202020204" pitchFamily="34" charset="0"/>
              </a:rPr>
              <a:t>SciENcv</a:t>
            </a:r>
            <a:r>
              <a:rPr lang="en-US" sz="2000" dirty="0">
                <a:effectLst/>
                <a:latin typeface="Arial" panose="020B0604020202020204" pitchFamily="34" charset="0"/>
                <a:ea typeface="Calibri" panose="020F0502020204030204" pitchFamily="34" charset="0"/>
                <a:cs typeface="Arial" panose="020B0604020202020204" pitchFamily="34" charset="0"/>
              </a:rPr>
              <a:t> has created the following materials to guide NSF users through the preparation of the NSF documents available in </a:t>
            </a:r>
            <a:r>
              <a:rPr lang="en-US" sz="2000" dirty="0" err="1">
                <a:effectLst/>
                <a:latin typeface="Arial" panose="020B0604020202020204" pitchFamily="34" charset="0"/>
                <a:ea typeface="Calibri" panose="020F0502020204030204" pitchFamily="34" charset="0"/>
                <a:cs typeface="Arial" panose="020B0604020202020204" pitchFamily="34" charset="0"/>
              </a:rPr>
              <a:t>SciENcv</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l">
              <a:spcBef>
                <a:spcPts val="0"/>
              </a:spcBef>
              <a:spcAft>
                <a:spcPts val="0"/>
              </a:spcAft>
              <a:buNone/>
            </a:pP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NSF Biographical Sketch Video Tutorial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None/>
            </a:pP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NSF Current and Pending Support Video Tutorial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spcAft>
                <a:spcPts val="0"/>
              </a:spcAft>
              <a:buNone/>
            </a:pP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NSF-specific Bookshelf Resource</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(includes screenshots and step-by-step instructions)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endParaRPr lang="en-US" dirty="0"/>
          </a:p>
        </p:txBody>
      </p:sp>
      <p:sp>
        <p:nvSpPr>
          <p:cNvPr id="7" name="TextBox 6">
            <a:extLst>
              <a:ext uri="{FF2B5EF4-FFF2-40B4-BE49-F238E27FC236}">
                <a16:creationId xmlns:a16="http://schemas.microsoft.com/office/drawing/2014/main" id="{AC05E781-4501-4293-8535-91BF294F97B9}"/>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24339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2">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5" name="Content Placeholder 2">
            <a:extLst>
              <a:ext uri="{FF2B5EF4-FFF2-40B4-BE49-F238E27FC236}">
                <a16:creationId xmlns:a16="http://schemas.microsoft.com/office/drawing/2014/main" id="{0F209E90-18C2-4D18-886B-7B01D88B2D15}"/>
              </a:ext>
            </a:extLst>
          </p:cNvPr>
          <p:cNvSpPr>
            <a:spLocks noGrp="1"/>
          </p:cNvSpPr>
          <p:nvPr>
            <p:ph type="subTitle" idx="1"/>
          </p:nvPr>
        </p:nvSpPr>
        <p:spPr>
          <a:xfrm>
            <a:off x="1524000" y="1377950"/>
            <a:ext cx="9144000" cy="4627563"/>
          </a:xfrm>
        </p:spPr>
        <p:txBody>
          <a:bodyPr>
            <a:normAutofit fontScale="92500" lnSpcReduction="10000"/>
          </a:bodyPr>
          <a:lstStyle/>
          <a:p>
            <a:pPr marL="0" marR="0" indent="0">
              <a:spcBef>
                <a:spcPts val="0"/>
              </a:spcBef>
              <a:spcAft>
                <a:spcPts val="0"/>
              </a:spcAft>
              <a:buNone/>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Additional Training Resources</a:t>
            </a:r>
          </a:p>
          <a:p>
            <a:pPr marL="0" marR="0" indent="0" algn="l">
              <a:spcBef>
                <a:spcPts val="0"/>
              </a:spcBef>
              <a:spcAft>
                <a:spcPts val="0"/>
              </a:spcAft>
              <a:buNone/>
            </a:pP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Biographical Sketch and Current and Pending Support documents not in an NSF-approved format will trigger a compliance error and ultimately will prevent proposal submission or completion of the post-award action. </a:t>
            </a:r>
          </a:p>
          <a:p>
            <a:pPr marR="0" lvl="0" algn="l">
              <a:spcBef>
                <a:spcPts val="0"/>
              </a:spcBef>
              <a:spcAft>
                <a:spcPts val="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l">
              <a:spcBef>
                <a:spcPts val="0"/>
              </a:spcBef>
              <a:buFont typeface="Symbol" panose="05050102010706020507" pitchFamily="18" charset="2"/>
              <a:buChar char=""/>
            </a:pPr>
            <a:r>
              <a:rPr lang="en-US" sz="1700" dirty="0">
                <a:effectLst/>
                <a:latin typeface="Arial" panose="020B0604020202020204" pitchFamily="34" charset="0"/>
                <a:ea typeface="Calibri" panose="020F0502020204030204" pitchFamily="34" charset="0"/>
                <a:cs typeface="Arial" panose="020B0604020202020204" pitchFamily="34" charset="0"/>
              </a:rPr>
              <a:t>This compliance check applies to proposals, Change of PI requests, Add/Change co-PI requests, and relevant RPPR submissions.</a:t>
            </a:r>
          </a:p>
          <a:p>
            <a:pPr marR="0" lvl="0" algn="l">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900" dirty="0">
                <a:effectLst/>
                <a:latin typeface="Arial" panose="020B0604020202020204" pitchFamily="34" charset="0"/>
                <a:ea typeface="Calibri" panose="020F0502020204030204" pitchFamily="34" charset="0"/>
                <a:cs typeface="Arial" panose="020B0604020202020204" pitchFamily="34" charset="0"/>
              </a:rPr>
              <a:t>The complete lists of FastLane and Research.gov automated proposal compliance checks effective October 5, 2020, are available on the </a:t>
            </a:r>
            <a:r>
              <a:rPr lang="en-US" sz="19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Automated Compliance Checking of NSF Proposals website</a:t>
            </a:r>
            <a:r>
              <a:rPr lang="en-US" sz="1900" dirty="0">
                <a:effectLst/>
                <a:latin typeface="Arial" panose="020B0604020202020204" pitchFamily="34" charset="0"/>
                <a:ea typeface="Calibri" panose="020F0502020204030204" pitchFamily="34" charset="0"/>
                <a:cs typeface="Arial" panose="020B0604020202020204" pitchFamily="34" charset="0"/>
              </a:rPr>
              <a:t>.</a:t>
            </a:r>
          </a:p>
          <a:p>
            <a:pPr marR="0" lvl="0" algn="l">
              <a:spcBef>
                <a:spcPts val="0"/>
              </a:spcBef>
              <a:spcAft>
                <a:spcPts val="0"/>
              </a:spcAft>
            </a:pP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A</a:t>
            </a:r>
            <a:r>
              <a:rPr lang="en-US" sz="1900" dirty="0">
                <a:effectLst/>
                <a:latin typeface="Arial" panose="020B0604020202020204" pitchFamily="34" charset="0"/>
                <a:ea typeface="Calibri" panose="020F0502020204030204" pitchFamily="34" charset="0"/>
                <a:cs typeface="Arial" panose="020B0604020202020204" pitchFamily="34" charset="0"/>
              </a:rPr>
              <a:t>utomated compliance checks also apply when a proposal file update (PFU) is performed on a proposal. If a proposal was previously submitted successfully, a PFU performed on the proposal will be prevented from submission if the proposal does not comply with the compliance checks in effect at the time.</a:t>
            </a:r>
          </a:p>
          <a:p>
            <a:pPr marL="0" marR="0" indent="0" algn="l">
              <a:spcBef>
                <a:spcPts val="0"/>
              </a:spcBef>
              <a:spcAft>
                <a:spcPts val="0"/>
              </a:spcAft>
              <a:buNone/>
            </a:pP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endParaRPr lang="en-US" dirty="0"/>
          </a:p>
        </p:txBody>
      </p:sp>
      <p:sp>
        <p:nvSpPr>
          <p:cNvPr id="7" name="TextBox 6">
            <a:extLst>
              <a:ext uri="{FF2B5EF4-FFF2-40B4-BE49-F238E27FC236}">
                <a16:creationId xmlns:a16="http://schemas.microsoft.com/office/drawing/2014/main" id="{AC05E781-4501-4293-8535-91BF294F97B9}"/>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311633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32089"/>
            <a:ext cx="9144000" cy="5046133"/>
          </a:xfrm>
        </p:spPr>
        <p:txBody>
          <a:bodyPr/>
          <a:lstStyle/>
          <a:p>
            <a:endParaRPr lang="en-US" dirty="0"/>
          </a:p>
          <a:p>
            <a:endParaRPr lang="en-US" dirty="0"/>
          </a:p>
          <a:p>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2">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pic>
        <p:nvPicPr>
          <p:cNvPr id="6" name="Picture 2" descr="Image result for questions">
            <a:hlinkClick r:id="rId3"/>
            <a:extLst>
              <a:ext uri="{FF2B5EF4-FFF2-40B4-BE49-F238E27FC236}">
                <a16:creationId xmlns:a16="http://schemas.microsoft.com/office/drawing/2014/main" id="{899351B6-603F-4C5D-84E2-2660140AD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395" y="1456266"/>
            <a:ext cx="8303325" cy="4402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0A3470-0884-4C4B-8200-5DE9F9651340}"/>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7927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67407"/>
            <a:ext cx="9144000" cy="4437776"/>
          </a:xfrm>
        </p:spPr>
        <p:txBody>
          <a:bodyPr/>
          <a:lstStyle/>
          <a:p>
            <a:r>
              <a:rPr lang="en-US" sz="3000" b="1" dirty="0">
                <a:latin typeface="Arial" panose="020B0604020202020204" pitchFamily="34" charset="0"/>
                <a:cs typeface="Arial" panose="020B0604020202020204" pitchFamily="34" charset="0"/>
              </a:rPr>
              <a:t>Overview</a:t>
            </a:r>
            <a:r>
              <a:rPr lang="en-US" dirty="0"/>
              <a:t> </a:t>
            </a:r>
          </a:p>
          <a:p>
            <a:endParaRPr lang="en-US" dirty="0"/>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NSF Updates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Collaborative Proposals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File Updates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Additional Training Resources</a:t>
            </a:r>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D6555818-DCC8-4AEB-BE5C-F4F8C8E4E47D}"/>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425655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298222"/>
            <a:ext cx="9144000" cy="4876800"/>
          </a:xfrm>
        </p:spPr>
        <p:txBody>
          <a:bodyPr>
            <a:normAutofit/>
          </a:bodyPr>
          <a:lstStyle/>
          <a:p>
            <a:endParaRPr lang="en-US" dirty="0"/>
          </a:p>
          <a:p>
            <a:endParaRPr lang="en-US" dirty="0"/>
          </a:p>
          <a:p>
            <a:endParaRPr lang="en-US" dirty="0"/>
          </a:p>
          <a:p>
            <a:endParaRPr lang="en-US" dirty="0"/>
          </a:p>
          <a:p>
            <a:endParaRPr lang="en-US" dirty="0"/>
          </a:p>
          <a:p>
            <a:endParaRPr lang="en-US" sz="160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          Kia Haslam					         Katie Montalto</a:t>
            </a:r>
          </a:p>
          <a:p>
            <a:pPr algn="l"/>
            <a:r>
              <a:rPr lang="en-US" sz="1600" dirty="0">
                <a:latin typeface="Arial" panose="020B0604020202020204" pitchFamily="34" charset="0"/>
                <a:cs typeface="Arial" panose="020B0604020202020204" pitchFamily="34" charset="0"/>
              </a:rPr>
              <a:t>Program Administrator, Grants				Program Administrator, Grants </a:t>
            </a:r>
          </a:p>
          <a:p>
            <a:pPr algn="l"/>
            <a:r>
              <a:rPr lang="en-US" sz="1600" dirty="0">
                <a:latin typeface="Arial" panose="020B0604020202020204" pitchFamily="34" charset="0"/>
                <a:cs typeface="Arial" panose="020B0604020202020204" pitchFamily="34" charset="0"/>
              </a:rPr>
              <a:t>Office of Research &amp; Innovation			Office of Research &amp; Innovation</a:t>
            </a:r>
          </a:p>
          <a:p>
            <a:pPr algn="l"/>
            <a:r>
              <a:rPr lang="en-US" sz="1600" dirty="0">
                <a:latin typeface="Arial" panose="020B0604020202020204" pitchFamily="34" charset="0"/>
                <a:cs typeface="Arial" panose="020B0604020202020204" pitchFamily="34" charset="0"/>
              </a:rPr>
              <a:t>Tel: 215-895-6471					Tel: 215-895-6202</a:t>
            </a:r>
          </a:p>
          <a:p>
            <a:pPr algn="l"/>
            <a:r>
              <a:rPr lang="en-US" sz="1600" dirty="0">
                <a:latin typeface="Arial" panose="020B0604020202020204" pitchFamily="34" charset="0"/>
                <a:cs typeface="Arial" panose="020B0604020202020204" pitchFamily="34" charset="0"/>
              </a:rPr>
              <a:t>Email: </a:t>
            </a:r>
            <a:r>
              <a:rPr lang="en-US" sz="1600" dirty="0">
                <a:latin typeface="Arial" panose="020B0604020202020204" pitchFamily="34" charset="0"/>
                <a:cs typeface="Arial" panose="020B0604020202020204" pitchFamily="34" charset="0"/>
                <a:hlinkClick r:id="rId2"/>
              </a:rPr>
              <a:t>kh3278@drexel.edu</a:t>
            </a:r>
            <a:r>
              <a:rPr lang="en-US" sz="1600" dirty="0">
                <a:latin typeface="Arial" panose="020B0604020202020204" pitchFamily="34" charset="0"/>
                <a:cs typeface="Arial" panose="020B0604020202020204" pitchFamily="34" charset="0"/>
              </a:rPr>
              <a:t>   				Email: </a:t>
            </a:r>
            <a:r>
              <a:rPr lang="en-US" sz="1600" dirty="0">
                <a:latin typeface="Arial" panose="020B0604020202020204" pitchFamily="34" charset="0"/>
                <a:cs typeface="Arial" panose="020B0604020202020204" pitchFamily="34" charset="0"/>
                <a:hlinkClick r:id="rId3"/>
              </a:rPr>
              <a:t>kmm458@drexel.edu</a:t>
            </a:r>
            <a:r>
              <a:rPr lang="en-US" sz="1600" dirty="0">
                <a:latin typeface="Arial" panose="020B0604020202020204" pitchFamily="34" charset="0"/>
                <a:cs typeface="Arial" panose="020B0604020202020204" pitchFamily="34" charset="0"/>
              </a:rPr>
              <a:t> </a:t>
            </a:r>
          </a:p>
          <a:p>
            <a:pPr algn="l"/>
            <a:endParaRPr lang="en-US" dirty="0"/>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4">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pic>
        <p:nvPicPr>
          <p:cNvPr id="8" name="Picture 7">
            <a:extLst>
              <a:ext uri="{FF2B5EF4-FFF2-40B4-BE49-F238E27FC236}">
                <a16:creationId xmlns:a16="http://schemas.microsoft.com/office/drawing/2014/main" id="{B9C32BD7-0391-4E2A-A286-DC034608A14B}"/>
              </a:ext>
            </a:extLst>
          </p:cNvPr>
          <p:cNvPicPr>
            <a:picLocks noChangeAspect="1"/>
          </p:cNvPicPr>
          <p:nvPr/>
        </p:nvPicPr>
        <p:blipFill>
          <a:blip r:embed="rId5"/>
          <a:stretch>
            <a:fillRect/>
          </a:stretch>
        </p:blipFill>
        <p:spPr>
          <a:xfrm>
            <a:off x="3896522" y="1096081"/>
            <a:ext cx="4060288" cy="2353260"/>
          </a:xfrm>
          <a:prstGeom prst="rect">
            <a:avLst/>
          </a:prstGeom>
        </p:spPr>
      </p:pic>
    </p:spTree>
    <p:extLst>
      <p:ext uri="{BB962C8B-B14F-4D97-AF65-F5344CB8AC3E}">
        <p14:creationId xmlns:p14="http://schemas.microsoft.com/office/powerpoint/2010/main" val="124680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144955" y="1354667"/>
            <a:ext cx="10216521" cy="4876800"/>
          </a:xfrm>
        </p:spPr>
        <p:txBody>
          <a:bodyPr/>
          <a:lstStyle/>
          <a:p>
            <a:r>
              <a:rPr lang="en-US" sz="2800" b="1" dirty="0">
                <a:latin typeface="Arial" panose="020B0604020202020204" pitchFamily="34" charset="0"/>
                <a:cs typeface="Arial" panose="020B0604020202020204" pitchFamily="34" charset="0"/>
              </a:rPr>
              <a:t>NSF Updates</a:t>
            </a:r>
          </a:p>
          <a:p>
            <a:pPr algn="l"/>
            <a:endParaRPr lang="en-US" sz="3200" b="1" dirty="0">
              <a:latin typeface="Arial" panose="020B0604020202020204" pitchFamily="34" charset="0"/>
              <a:cs typeface="Arial" panose="020B0604020202020204" pitchFamily="34" charset="0"/>
            </a:endParaRPr>
          </a:p>
          <a:p>
            <a:pPr algn="l"/>
            <a:endParaRPr lang="en-US" sz="3200" b="1" dirty="0">
              <a:latin typeface="Arial" panose="020B0604020202020204" pitchFamily="34" charset="0"/>
              <a:cs typeface="Arial" panose="020B0604020202020204" pitchFamily="34" charset="0"/>
            </a:endParaRPr>
          </a:p>
          <a:p>
            <a:endParaRPr lang="en-US" dirty="0"/>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Content Placeholder 2">
            <a:extLst>
              <a:ext uri="{FF2B5EF4-FFF2-40B4-BE49-F238E27FC236}">
                <a16:creationId xmlns:a16="http://schemas.microsoft.com/office/drawing/2014/main" id="{DD564F04-656A-4E22-8BED-1889D7BCB4F5}"/>
              </a:ext>
            </a:extLst>
          </p:cNvPr>
          <p:cNvSpPr txBox="1">
            <a:spLocks/>
          </p:cNvSpPr>
          <p:nvPr/>
        </p:nvSpPr>
        <p:spPr>
          <a:xfrm>
            <a:off x="611000" y="2089892"/>
            <a:ext cx="10750477" cy="4070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07294D"/>
              </a:buClr>
              <a:buSzPct val="50000"/>
              <a:buFont typeface="Futura Std Book" pitchFamily="34" charset="0"/>
              <a:buChar char="•"/>
              <a:defRPr sz="2400" kern="1200" baseline="0">
                <a:solidFill>
                  <a:srgbClr val="A7A8AA"/>
                </a:solidFill>
                <a:latin typeface="Futura Std Book" pitchFamily="34" charset="0"/>
                <a:ea typeface="+mn-ea"/>
                <a:cs typeface="+mn-cs"/>
              </a:defRPr>
            </a:lvl1pPr>
            <a:lvl2pPr marL="742950" indent="-285750" algn="l" defTabSz="914400" rtl="0" eaLnBrk="1" latinLnBrk="0" hangingPunct="1">
              <a:spcBef>
                <a:spcPct val="20000"/>
              </a:spcBef>
              <a:buClr>
                <a:srgbClr val="07294D"/>
              </a:buClr>
              <a:buSzPct val="50000"/>
              <a:buFont typeface="Futura Std Book" pitchFamily="34" charset="0"/>
              <a:buChar char="•"/>
              <a:defRPr sz="2000" kern="1200" baseline="0">
                <a:solidFill>
                  <a:srgbClr val="A7A8AA"/>
                </a:solidFill>
                <a:latin typeface="Futura Std Book" pitchFamily="34" charset="0"/>
                <a:ea typeface="+mn-ea"/>
                <a:cs typeface="+mn-cs"/>
              </a:defRPr>
            </a:lvl2pPr>
            <a:lvl3pPr marL="1143000" indent="-228600" algn="l" defTabSz="914400" rtl="0" eaLnBrk="1" latinLnBrk="0" hangingPunct="1">
              <a:spcBef>
                <a:spcPct val="20000"/>
              </a:spcBef>
              <a:buClr>
                <a:srgbClr val="07294D"/>
              </a:buClr>
              <a:buSzPct val="50000"/>
              <a:buFont typeface="Futura Std Book" pitchFamily="34" charset="0"/>
              <a:buChar char="•"/>
              <a:defRPr sz="1800" kern="1200" baseline="0">
                <a:solidFill>
                  <a:srgbClr val="A7A8AA"/>
                </a:solidFill>
                <a:latin typeface="Futura Std Book" pitchFamily="34" charset="0"/>
                <a:ea typeface="+mn-ea"/>
                <a:cs typeface="+mn-cs"/>
              </a:defRPr>
            </a:lvl3pPr>
            <a:lvl4pPr marL="1600200" indent="-228600" algn="l" defTabSz="914400" rtl="0" eaLnBrk="1" latinLnBrk="0" hangingPunct="1">
              <a:spcBef>
                <a:spcPct val="20000"/>
              </a:spcBef>
              <a:buClr>
                <a:srgbClr val="07294D"/>
              </a:buClr>
              <a:buSzPct val="50000"/>
              <a:buFont typeface="Futura Std Book" pitchFamily="34" charset="0"/>
              <a:buChar char="•"/>
              <a:defRPr sz="1600" kern="1200" baseline="0">
                <a:solidFill>
                  <a:srgbClr val="A7A8AA"/>
                </a:solidFill>
                <a:latin typeface="Futura Std Book" pitchFamily="34" charset="0"/>
                <a:ea typeface="+mn-ea"/>
                <a:cs typeface="+mn-cs"/>
              </a:defRPr>
            </a:lvl4pPr>
            <a:lvl5pPr marL="2057400" indent="-228600" algn="l" defTabSz="914400" rtl="0" eaLnBrk="1" latinLnBrk="0" hangingPunct="1">
              <a:spcBef>
                <a:spcPct val="20000"/>
              </a:spcBef>
              <a:buClr>
                <a:srgbClr val="07294D"/>
              </a:buClr>
              <a:buSzPct val="50000"/>
              <a:buFont typeface="Futura Std Book" pitchFamily="34" charset="0"/>
              <a:buChar char="•"/>
              <a:defRPr sz="1400" kern="1200" baseline="0">
                <a:solidFill>
                  <a:srgbClr val="A7A8AA"/>
                </a:solidFill>
                <a:latin typeface="Futura Std Book"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8F8F8F"/>
              </a:solidFill>
              <a:latin typeface="Arial" panose="020B0604020202020204" pitchFamily="34" charset="0"/>
              <a:hlinkClick r:id="rId4">
                <a:extLst>
                  <a:ext uri="{A12FA001-AC4F-418D-AE19-62706E023703}">
                    <ahyp:hlinkClr xmlns:ahyp="http://schemas.microsoft.com/office/drawing/2018/hyperlinkcolor" val="tx"/>
                  </a:ext>
                </a:extLst>
              </a:hlinkClick>
            </a:endParaRPr>
          </a:p>
          <a:p>
            <a:pPr lvl="3">
              <a:spcBef>
                <a:spcPts val="0"/>
              </a:spcBef>
            </a:pPr>
            <a:endParaRPr lang="en-US" sz="7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3">
              <a:spcBef>
                <a:spcPts val="0"/>
              </a:spcBef>
            </a:pPr>
            <a:endParaRPr lang="en-US" sz="7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914400" lvl="2" indent="0">
              <a:spcBef>
                <a:spcPts val="0"/>
              </a:spcBef>
              <a:buNone/>
            </a:pPr>
            <a:endParaRPr lang="en-US" sz="9600" dirty="0">
              <a:latin typeface="Calibri" panose="020F0502020204030204" pitchFamily="34" charset="0"/>
              <a:ea typeface="Calibri" panose="020F0502020204030204" pitchFamily="34" charset="0"/>
            </a:endParaRPr>
          </a:p>
          <a:p>
            <a:pPr lvl="1">
              <a:spcBef>
                <a:spcPts val="0"/>
              </a:spcBef>
            </a:pPr>
            <a:endParaRPr lang="en-US" sz="9600" dirty="0">
              <a:effectLst/>
              <a:latin typeface="Calibri" panose="020F0502020204030204" pitchFamily="34" charset="0"/>
              <a:ea typeface="Calibri" panose="020F0502020204030204" pitchFamily="34" charset="0"/>
            </a:endParaRPr>
          </a:p>
          <a:p>
            <a:pPr lvl="1">
              <a:spcBef>
                <a:spcPts val="0"/>
              </a:spcBef>
            </a:pPr>
            <a:endParaRPr lang="en-US" sz="1800" dirty="0">
              <a:effectLst/>
              <a:latin typeface="Calibri" panose="020F0502020204030204" pitchFamily="34" charset="0"/>
              <a:ea typeface="Calibri" panose="020F0502020204030204" pitchFamily="34" charset="0"/>
            </a:endParaRPr>
          </a:p>
          <a:p>
            <a:pPr marL="457200" lvl="1" indent="0">
              <a:spcBef>
                <a:spcPts val="0"/>
              </a:spcBef>
              <a:buNone/>
            </a:pPr>
            <a:endParaRPr lang="en-US" dirty="0">
              <a:solidFill>
                <a:schemeClr val="tx1"/>
              </a:solidFill>
              <a:latin typeface="Calibri" panose="020F0502020204030204" pitchFamily="34" charset="0"/>
            </a:endParaRPr>
          </a:p>
          <a:p>
            <a:pPr marL="457200" lvl="1" indent="0">
              <a:spcBef>
                <a:spcPts val="0"/>
              </a:spcBef>
              <a:buNone/>
            </a:pPr>
            <a:r>
              <a:rPr lang="en-US" dirty="0">
                <a:solidFill>
                  <a:schemeClr val="tx1"/>
                </a:solidFill>
                <a:latin typeface="Calibri" panose="020F0502020204030204" pitchFamily="34" charset="0"/>
              </a:rPr>
              <a:t>	</a:t>
            </a:r>
          </a:p>
          <a:p>
            <a:pPr marL="457200" lvl="1" indent="0">
              <a:buNone/>
            </a:pPr>
            <a:endParaRPr kumimoji="0" lang="en-US" b="0" i="0" u="none" strike="noStrike" kern="1200" cap="none" spc="0" normalizeH="0" baseline="0" noProof="0" dirty="0">
              <a:ln>
                <a:noFill/>
              </a:ln>
              <a:solidFill>
                <a:schemeClr val="tx1"/>
              </a:solidFill>
              <a:effectLst/>
              <a:uLnTx/>
              <a:uFillTx/>
              <a:latin typeface="Futura Std Book" pitchFamily="34" charset="0"/>
              <a:ea typeface="+mn-ea"/>
              <a:cs typeface="+mn-cs"/>
            </a:endParaRPr>
          </a:p>
          <a:p>
            <a:pPr marL="457200" marR="0" lvl="1" indent="0" algn="l" defTabSz="914400" rtl="0" eaLnBrk="1" fontAlgn="auto" latinLnBrk="0" hangingPunct="1">
              <a:lnSpc>
                <a:spcPct val="100000"/>
              </a:lnSpc>
              <a:spcBef>
                <a:spcPct val="20000"/>
              </a:spcBef>
              <a:spcAft>
                <a:spcPts val="0"/>
              </a:spcAft>
              <a:buClr>
                <a:srgbClr val="07294D"/>
              </a:buClr>
              <a:buSzPct val="50000"/>
              <a:buFont typeface="Futura Std Book" pitchFamily="34" charset="0"/>
              <a:buNone/>
              <a:tabLst/>
              <a:defRPr/>
            </a:pPr>
            <a:r>
              <a:rPr kumimoji="0" lang="en-US" sz="2000" b="0" i="0" u="none" strike="noStrike" kern="1200" cap="none" spc="0" normalizeH="0" baseline="0" noProof="0" dirty="0">
                <a:ln>
                  <a:noFill/>
                </a:ln>
                <a:solidFill>
                  <a:schemeClr val="tx1"/>
                </a:solidFill>
                <a:effectLst/>
                <a:uLnTx/>
                <a:uFillTx/>
                <a:latin typeface="Futura Std Book" pitchFamily="34" charset="0"/>
                <a:ea typeface="+mn-ea"/>
                <a:cs typeface="+mn-cs"/>
              </a:rPr>
              <a:t> </a:t>
            </a:r>
          </a:p>
        </p:txBody>
      </p:sp>
      <p:sp>
        <p:nvSpPr>
          <p:cNvPr id="9" name="Content Placeholder 2">
            <a:extLst>
              <a:ext uri="{FF2B5EF4-FFF2-40B4-BE49-F238E27FC236}">
                <a16:creationId xmlns:a16="http://schemas.microsoft.com/office/drawing/2014/main" id="{4462DECB-BD27-4941-8C3A-F52573056CCA}"/>
              </a:ext>
            </a:extLst>
          </p:cNvPr>
          <p:cNvSpPr txBox="1">
            <a:spLocks/>
          </p:cNvSpPr>
          <p:nvPr/>
        </p:nvSpPr>
        <p:spPr>
          <a:xfrm>
            <a:off x="1451579" y="2015732"/>
            <a:ext cx="9603275" cy="4494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2000" dirty="0">
              <a:latin typeface="Calibri" panose="020F0502020204030204" pitchFamily="34" charset="0"/>
              <a:ea typeface="Calibri" panose="020F0502020204030204" pitchFamily="34" charset="0"/>
            </a:endParaRPr>
          </a:p>
          <a:p>
            <a:pPr marL="342900" indent="-342900">
              <a:spcBef>
                <a:spcPts val="0"/>
              </a:spcBef>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marL="342900" indent="-342900">
              <a:spcBef>
                <a:spcPts val="0"/>
              </a:spcBef>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marL="342900" indent="-342900">
              <a:spcBef>
                <a:spcPts val="0"/>
              </a:spcBef>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marL="342900" indent="-342900">
              <a:spcBef>
                <a:spcPts val="0"/>
              </a:spcBef>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marL="342900" indent="-342900">
              <a:spcBef>
                <a:spcPts val="0"/>
              </a:spcBef>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lvl="1">
              <a:spcBef>
                <a:spcPts val="0"/>
              </a:spcBef>
            </a:pPr>
            <a:endParaRPr lang="en-US" dirty="0">
              <a:latin typeface="Calibri" panose="020F0502020204030204" pitchFamily="34" charset="0"/>
            </a:endParaRPr>
          </a:p>
        </p:txBody>
      </p:sp>
      <p:sp>
        <p:nvSpPr>
          <p:cNvPr id="10" name="Content Placeholder 2">
            <a:extLst>
              <a:ext uri="{FF2B5EF4-FFF2-40B4-BE49-F238E27FC236}">
                <a16:creationId xmlns:a16="http://schemas.microsoft.com/office/drawing/2014/main" id="{FADF8966-4D88-4039-8F69-7695012774D4}"/>
              </a:ext>
            </a:extLst>
          </p:cNvPr>
          <p:cNvSpPr txBox="1">
            <a:spLocks/>
          </p:cNvSpPr>
          <p:nvPr/>
        </p:nvSpPr>
        <p:spPr>
          <a:xfrm>
            <a:off x="830523" y="1907822"/>
            <a:ext cx="10530954" cy="4178185"/>
          </a:xfrm>
          <a:prstGeom prst="rect">
            <a:avLst/>
          </a:prstGeom>
        </p:spPr>
        <p:txBody>
          <a:bodyPr vert="horz" lIns="0" tIns="0" rIns="0" bIns="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pPr>
            <a:endParaRPr lang="en-US" sz="24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lvl="1" algn="l">
              <a:spcBef>
                <a:spcPts val="0"/>
              </a:spcBef>
            </a:pPr>
            <a:r>
              <a:rPr lang="en-US" sz="2400" i="1" u="sng" dirty="0">
                <a:solidFill>
                  <a:srgbClr val="0066F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Proposal &amp; Award Policies &amp; Procedures Guide</a:t>
            </a:r>
            <a:r>
              <a:rPr lang="en-US" sz="2400" dirty="0">
                <a:solidFill>
                  <a:srgbClr val="0066FF"/>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(PAPPG) (NSF 20-1) – effective for</a:t>
            </a:r>
          </a:p>
          <a:p>
            <a:pPr lvl="1" algn="l">
              <a:spcBef>
                <a:spcPts val="0"/>
              </a:spcBef>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Proposals submitted or due on or after October 5, 2020 and Awards made on or after October 5, 2020</a:t>
            </a:r>
          </a:p>
          <a:p>
            <a:pPr lvl="1" algn="l">
              <a:spcBef>
                <a:spcPts val="0"/>
              </a:spcBef>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gn="l">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	Significant Changes:</a:t>
            </a:r>
          </a:p>
          <a:p>
            <a:pPr algn="l">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1257300" lvl="2" indent="-342900" algn="l">
              <a:spcBef>
                <a:spcPts val="0"/>
              </a:spcBef>
              <a:buFont typeface="Arial" panose="020B0604020202020204" pitchFamily="34" charset="0"/>
              <a:buChar char="•"/>
              <a:defRPr/>
            </a:pPr>
            <a:r>
              <a:rPr lang="en-US" sz="2400" u="sng" dirty="0">
                <a:solidFill>
                  <a:srgbClr val="0066FF"/>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Biographical Sketch</a:t>
            </a:r>
            <a:r>
              <a:rPr lang="en-US" sz="2400" dirty="0">
                <a:solidFill>
                  <a:srgbClr val="0066FF"/>
                </a:solidFill>
                <a:latin typeface="Arial" panose="020B0604020202020204" pitchFamily="34" charset="0"/>
                <a:ea typeface="Calibri" panose="020F0502020204030204" pitchFamily="34" charset="0"/>
                <a:cs typeface="Arial" panose="020B0604020202020204" pitchFamily="34" charset="0"/>
              </a:rPr>
              <a:t> </a:t>
            </a:r>
          </a:p>
          <a:p>
            <a:pPr lvl="2" algn="l">
              <a:spcBef>
                <a:spcPts val="0"/>
              </a:spcBef>
              <a:defRPr/>
            </a:pP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257300" lvl="2" indent="-342900" algn="l">
              <a:spcBef>
                <a:spcPts val="0"/>
              </a:spcBef>
              <a:buFont typeface="Arial" panose="020B0604020202020204" pitchFamily="34" charset="0"/>
              <a:buChar char="•"/>
              <a:defRPr/>
            </a:pPr>
            <a:r>
              <a:rPr lang="en-US" sz="2400" u="sng" dirty="0">
                <a:solidFill>
                  <a:srgbClr val="0066FF"/>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Current and Pending Support</a:t>
            </a:r>
            <a:endParaRPr lang="en-US" sz="2400" u="sng" dirty="0">
              <a:solidFill>
                <a:srgbClr val="0066FF"/>
              </a:solidFill>
              <a:latin typeface="Arial" panose="020B0604020202020204" pitchFamily="34" charset="0"/>
              <a:ea typeface="Calibri" panose="020F0502020204030204" pitchFamily="34" charset="0"/>
              <a:cs typeface="Arial" panose="020B0604020202020204" pitchFamily="34" charset="0"/>
            </a:endParaRPr>
          </a:p>
          <a:p>
            <a:pPr lvl="1" algn="l">
              <a:spcBef>
                <a:spcPts val="0"/>
              </a:spcBef>
              <a:defRPr/>
            </a:pPr>
            <a:endParaRPr lang="en-US" sz="2400" dirty="0">
              <a:latin typeface="Arial" panose="020B0604020202020204" pitchFamily="34" charset="0"/>
              <a:ea typeface="Calibri" panose="020F0502020204030204" pitchFamily="34" charset="0"/>
              <a:cs typeface="Arial" panose="020B0604020202020204" pitchFamily="34" charset="0"/>
            </a:endParaRPr>
          </a:p>
          <a:p>
            <a:pPr algn="l">
              <a:spcBef>
                <a:spcPts val="0"/>
              </a:spcBef>
            </a:pPr>
            <a:r>
              <a:rPr lang="en-US" dirty="0">
                <a:latin typeface="Arial" panose="020B0604020202020204" pitchFamily="34" charset="0"/>
                <a:ea typeface="Calibri" panose="020F0502020204030204" pitchFamily="34" charset="0"/>
                <a:cs typeface="Arial" panose="020B0604020202020204" pitchFamily="34" charset="0"/>
              </a:rPr>
              <a:t>      	Need to be in NSF approved formats </a:t>
            </a:r>
          </a:p>
          <a:p>
            <a:pPr algn="l">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1257300" lvl="2" indent="-342900" algn="l">
              <a:spcBef>
                <a:spcPts val="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SciENcv</a:t>
            </a:r>
            <a:endParaRPr lang="en-US" sz="2400" dirty="0">
              <a:latin typeface="Arial" panose="020B0604020202020204" pitchFamily="34" charset="0"/>
              <a:cs typeface="Arial" panose="020B0604020202020204" pitchFamily="34" charset="0"/>
            </a:endParaRPr>
          </a:p>
          <a:p>
            <a:pPr lvl="2" algn="l">
              <a:spcBef>
                <a:spcPts val="0"/>
              </a:spcBef>
            </a:pPr>
            <a:endParaRPr lang="en-US" sz="2400" dirty="0">
              <a:latin typeface="Arial" panose="020B0604020202020204" pitchFamily="34" charset="0"/>
              <a:cs typeface="Arial" panose="020B0604020202020204" pitchFamily="34" charset="0"/>
            </a:endParaRPr>
          </a:p>
          <a:p>
            <a:pPr marL="1257300" lvl="2" indent="-342900" algn="l">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NSF Fillable PDF</a:t>
            </a:r>
          </a:p>
          <a:p>
            <a:pPr lvl="1" algn="l">
              <a:spcBef>
                <a:spcPts val="0"/>
              </a:spcBef>
            </a:pPr>
            <a:endParaRPr lang="en-US" dirty="0">
              <a:latin typeface="Arial" panose="020B0604020202020204" pitchFamily="34" charset="0"/>
              <a:cs typeface="Arial" panose="020B0604020202020204" pitchFamily="34" charset="0"/>
            </a:endParaRPr>
          </a:p>
          <a:p>
            <a:pPr lvl="1" algn="l">
              <a:spcBef>
                <a:spcPts val="0"/>
              </a:spcBef>
            </a:pPr>
            <a:endParaRPr lang="en-US" dirty="0">
              <a:latin typeface="Arial" panose="020B0604020202020204" pitchFamily="34" charset="0"/>
              <a:cs typeface="Arial" panose="020B0604020202020204" pitchFamily="34" charset="0"/>
            </a:endParaRPr>
          </a:p>
          <a:p>
            <a:pPr lvl="1" algn="l">
              <a:spcBef>
                <a:spcPts val="0"/>
              </a:spcBef>
            </a:pP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3EF1180-2EB1-44D4-8C85-B61BE01CA339}"/>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338645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7" name="Subtitle 6">
            <a:extLst>
              <a:ext uri="{FF2B5EF4-FFF2-40B4-BE49-F238E27FC236}">
                <a16:creationId xmlns:a16="http://schemas.microsoft.com/office/drawing/2014/main" id="{A8B7584C-6950-4863-99E1-BBCB2D68FA68}"/>
              </a:ext>
            </a:extLst>
          </p:cNvPr>
          <p:cNvSpPr>
            <a:spLocks noGrp="1"/>
          </p:cNvSpPr>
          <p:nvPr>
            <p:ph type="subTitle" idx="1"/>
          </p:nvPr>
        </p:nvSpPr>
        <p:spPr>
          <a:xfrm>
            <a:off x="1061156" y="1219201"/>
            <a:ext cx="10171288" cy="4921956"/>
          </a:xfrm>
        </p:spPr>
        <p:txBody>
          <a:bodyPr/>
          <a:lstStyle/>
          <a:p>
            <a:r>
              <a:rPr lang="en-US" sz="2800" b="1" dirty="0">
                <a:latin typeface="Arial" panose="020B0604020202020204" pitchFamily="34" charset="0"/>
                <a:cs typeface="Arial" panose="020B0604020202020204" pitchFamily="34" charset="0"/>
              </a:rPr>
              <a:t>NSF Fillable </a:t>
            </a:r>
            <a:r>
              <a:rPr lang="en-US" sz="2800" b="1" dirty="0" err="1">
                <a:latin typeface="Arial" panose="020B0604020202020204" pitchFamily="34" charset="0"/>
                <a:cs typeface="Arial" panose="020B0604020202020204" pitchFamily="34" charset="0"/>
              </a:rPr>
              <a:t>Biosketch</a:t>
            </a:r>
            <a:endParaRPr lang="en-US" sz="2800" b="1" dirty="0">
              <a:latin typeface="Arial" panose="020B0604020202020204" pitchFamily="34" charset="0"/>
              <a:cs typeface="Arial" panose="020B0604020202020204" pitchFamily="34" charset="0"/>
            </a:endParaRPr>
          </a:p>
          <a:p>
            <a:pPr algn="l"/>
            <a:endParaRPr lang="en-US" dirty="0"/>
          </a:p>
          <a:p>
            <a:endParaRPr lang="en-US" dirty="0"/>
          </a:p>
        </p:txBody>
      </p:sp>
      <p:sp>
        <p:nvSpPr>
          <p:cNvPr id="9" name="TextBox 8">
            <a:extLst>
              <a:ext uri="{FF2B5EF4-FFF2-40B4-BE49-F238E27FC236}">
                <a16:creationId xmlns:a16="http://schemas.microsoft.com/office/drawing/2014/main" id="{6E85F7F5-B4E3-4267-9599-464765643245}"/>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graphicFrame>
        <p:nvGraphicFramePr>
          <p:cNvPr id="10" name="Object 9">
            <a:extLst>
              <a:ext uri="{FF2B5EF4-FFF2-40B4-BE49-F238E27FC236}">
                <a16:creationId xmlns:a16="http://schemas.microsoft.com/office/drawing/2014/main" id="{7218EDB7-85BE-4DFB-95EC-205EF03C8A27}"/>
              </a:ext>
            </a:extLst>
          </p:cNvPr>
          <p:cNvGraphicFramePr>
            <a:graphicFrameLocks noChangeAspect="1"/>
          </p:cNvGraphicFramePr>
          <p:nvPr>
            <p:extLst>
              <p:ext uri="{D42A27DB-BD31-4B8C-83A1-F6EECF244321}">
                <p14:modId xmlns:p14="http://schemas.microsoft.com/office/powerpoint/2010/main" val="35977359"/>
              </p:ext>
            </p:extLst>
          </p:nvPr>
        </p:nvGraphicFramePr>
        <p:xfrm>
          <a:off x="2607032" y="1796872"/>
          <a:ext cx="7033680" cy="4397523"/>
        </p:xfrm>
        <a:graphic>
          <a:graphicData uri="http://schemas.openxmlformats.org/presentationml/2006/ole">
            <mc:AlternateContent xmlns:mc="http://schemas.openxmlformats.org/markup-compatibility/2006">
              <mc:Choice xmlns:v="urn:schemas-microsoft-com:vml" Requires="v">
                <p:oleObj name="Acrobat Document" r:id="rId4" imgW="5829210" imgH="7543561" progId="Acrobat.Document.2015">
                  <p:embed/>
                </p:oleObj>
              </mc:Choice>
              <mc:Fallback>
                <p:oleObj name="Acrobat Document" r:id="rId4" imgW="5829210" imgH="7543561" progId="Acrobat.Document.2015">
                  <p:embed/>
                  <p:pic>
                    <p:nvPicPr>
                      <p:cNvPr id="0" name=""/>
                      <p:cNvPicPr/>
                      <p:nvPr/>
                    </p:nvPicPr>
                    <p:blipFill>
                      <a:blip r:embed="rId5"/>
                      <a:stretch>
                        <a:fillRect/>
                      </a:stretch>
                    </p:blipFill>
                    <p:spPr>
                      <a:xfrm>
                        <a:off x="2607032" y="1796872"/>
                        <a:ext cx="7033680" cy="4397523"/>
                      </a:xfrm>
                      <a:prstGeom prst="rect">
                        <a:avLst/>
                      </a:prstGeom>
                    </p:spPr>
                  </p:pic>
                </p:oleObj>
              </mc:Fallback>
            </mc:AlternateContent>
          </a:graphicData>
        </a:graphic>
      </p:graphicFrame>
    </p:spTree>
    <p:extLst>
      <p:ext uri="{BB962C8B-B14F-4D97-AF65-F5344CB8AC3E}">
        <p14:creationId xmlns:p14="http://schemas.microsoft.com/office/powerpoint/2010/main" val="266777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7" name="Subtitle 6">
            <a:extLst>
              <a:ext uri="{FF2B5EF4-FFF2-40B4-BE49-F238E27FC236}">
                <a16:creationId xmlns:a16="http://schemas.microsoft.com/office/drawing/2014/main" id="{A8B7584C-6950-4863-99E1-BBCB2D68FA68}"/>
              </a:ext>
            </a:extLst>
          </p:cNvPr>
          <p:cNvSpPr>
            <a:spLocks noGrp="1"/>
          </p:cNvSpPr>
          <p:nvPr>
            <p:ph type="subTitle" idx="1"/>
          </p:nvPr>
        </p:nvSpPr>
        <p:spPr>
          <a:xfrm>
            <a:off x="1061156" y="1219201"/>
            <a:ext cx="10171288" cy="4921956"/>
          </a:xfrm>
        </p:spPr>
        <p:txBody>
          <a:bodyPr/>
          <a:lstStyle/>
          <a:p>
            <a:r>
              <a:rPr lang="en-US" sz="2800" b="1" dirty="0">
                <a:latin typeface="Arial" panose="020B0604020202020204" pitchFamily="34" charset="0"/>
                <a:cs typeface="Arial" panose="020B0604020202020204" pitchFamily="34" charset="0"/>
              </a:rPr>
              <a:t>NSF Current and Pending Support</a:t>
            </a:r>
          </a:p>
          <a:p>
            <a:pPr algn="l"/>
            <a:endParaRPr lang="en-US" dirty="0"/>
          </a:p>
          <a:p>
            <a:endParaRPr lang="en-US" dirty="0"/>
          </a:p>
        </p:txBody>
      </p:sp>
      <p:sp>
        <p:nvSpPr>
          <p:cNvPr id="9" name="TextBox 8">
            <a:extLst>
              <a:ext uri="{FF2B5EF4-FFF2-40B4-BE49-F238E27FC236}">
                <a16:creationId xmlns:a16="http://schemas.microsoft.com/office/drawing/2014/main" id="{6E85F7F5-B4E3-4267-9599-464765643245}"/>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graphicFrame>
        <p:nvGraphicFramePr>
          <p:cNvPr id="2" name="Object 1">
            <a:extLst>
              <a:ext uri="{FF2B5EF4-FFF2-40B4-BE49-F238E27FC236}">
                <a16:creationId xmlns:a16="http://schemas.microsoft.com/office/drawing/2014/main" id="{E37A2E01-BE27-4CBA-9753-785E63E1DD2E}"/>
              </a:ext>
            </a:extLst>
          </p:cNvPr>
          <p:cNvGraphicFramePr>
            <a:graphicFrameLocks noChangeAspect="1"/>
          </p:cNvGraphicFramePr>
          <p:nvPr>
            <p:extLst>
              <p:ext uri="{D42A27DB-BD31-4B8C-83A1-F6EECF244321}">
                <p14:modId xmlns:p14="http://schemas.microsoft.com/office/powerpoint/2010/main" val="1966620896"/>
              </p:ext>
            </p:extLst>
          </p:nvPr>
        </p:nvGraphicFramePr>
        <p:xfrm>
          <a:off x="2709334" y="1682044"/>
          <a:ext cx="7123288" cy="4455231"/>
        </p:xfrm>
        <a:graphic>
          <a:graphicData uri="http://schemas.openxmlformats.org/presentationml/2006/ole">
            <mc:AlternateContent xmlns:mc="http://schemas.openxmlformats.org/markup-compatibility/2006">
              <mc:Choice xmlns:v="urn:schemas-microsoft-com:vml" Requires="v">
                <p:oleObj name="Acrobat Document" r:id="rId4" imgW="5829210" imgH="7543561" progId="Acrobat.Document.2015">
                  <p:embed/>
                </p:oleObj>
              </mc:Choice>
              <mc:Fallback>
                <p:oleObj name="Acrobat Document" r:id="rId4" imgW="5829210" imgH="7543561" progId="Acrobat.Document.2015">
                  <p:embed/>
                  <p:pic>
                    <p:nvPicPr>
                      <p:cNvPr id="0" name=""/>
                      <p:cNvPicPr/>
                      <p:nvPr/>
                    </p:nvPicPr>
                    <p:blipFill>
                      <a:blip r:embed="rId5"/>
                      <a:stretch>
                        <a:fillRect/>
                      </a:stretch>
                    </p:blipFill>
                    <p:spPr>
                      <a:xfrm>
                        <a:off x="2709334" y="1682044"/>
                        <a:ext cx="7123288" cy="4455231"/>
                      </a:xfrm>
                      <a:prstGeom prst="rect">
                        <a:avLst/>
                      </a:prstGeom>
                    </p:spPr>
                  </p:pic>
                </p:oleObj>
              </mc:Fallback>
            </mc:AlternateContent>
          </a:graphicData>
        </a:graphic>
      </p:graphicFrame>
    </p:spTree>
    <p:extLst>
      <p:ext uri="{BB962C8B-B14F-4D97-AF65-F5344CB8AC3E}">
        <p14:creationId xmlns:p14="http://schemas.microsoft.com/office/powerpoint/2010/main" val="42638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7" name="Subtitle 6">
            <a:extLst>
              <a:ext uri="{FF2B5EF4-FFF2-40B4-BE49-F238E27FC236}">
                <a16:creationId xmlns:a16="http://schemas.microsoft.com/office/drawing/2014/main" id="{A8B7584C-6950-4863-99E1-BBCB2D68FA68}"/>
              </a:ext>
            </a:extLst>
          </p:cNvPr>
          <p:cNvSpPr>
            <a:spLocks noGrp="1"/>
          </p:cNvSpPr>
          <p:nvPr>
            <p:ph type="subTitle" idx="1"/>
          </p:nvPr>
        </p:nvSpPr>
        <p:spPr>
          <a:xfrm>
            <a:off x="1061156" y="1219201"/>
            <a:ext cx="10171288" cy="4921956"/>
          </a:xfrm>
        </p:spPr>
        <p:txBody>
          <a:bodyPr>
            <a:normAutofit/>
          </a:bodyPr>
          <a:lstStyle/>
          <a:p>
            <a:r>
              <a:rPr lang="en-US" sz="2800" b="1" dirty="0">
                <a:latin typeface="Arial" panose="020B0604020202020204" pitchFamily="34" charset="0"/>
                <a:cs typeface="Arial" panose="020B0604020202020204" pitchFamily="34" charset="0"/>
              </a:rPr>
              <a:t>NSF Updates</a:t>
            </a:r>
          </a:p>
          <a:p>
            <a:endParaRPr lang="en-US" sz="2800" b="1"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NSF </a:t>
            </a:r>
            <a:r>
              <a:rPr lang="en-US" sz="2000" u="sng" dirty="0">
                <a:solidFill>
                  <a:srgbClr val="0066F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Biographical Sketch</a:t>
            </a:r>
            <a:r>
              <a:rPr lang="en-US" sz="2000" dirty="0">
                <a:solidFill>
                  <a:srgbClr val="0066FF"/>
                </a:solidFill>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and </a:t>
            </a:r>
            <a:r>
              <a:rPr lang="en-US" sz="2000" u="sng" dirty="0">
                <a:solidFill>
                  <a:srgbClr val="0066F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Current and Pending Support</a:t>
            </a:r>
            <a:r>
              <a:rPr lang="en-US" sz="2000" dirty="0">
                <a:solidFill>
                  <a:srgbClr val="0066FF"/>
                </a:solidFill>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websites include links to the NSF-fillable PDF formats and updated FAQs. </a:t>
            </a:r>
            <a:endParaRPr lang="en-US" sz="2400"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lvl="1" algn="l"/>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Links are also available in FastLane (on the Biographical Sketch and C&amp;P Personnel pages), in Research.gov (on the Biographical Sketch and C&amp;P pages), and in Grants.gov (on the NSF Senior Key Person Profile Form version 2.0)</a:t>
            </a:r>
          </a:p>
          <a:p>
            <a:pPr algn="l"/>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NSF also gave a Webinar in April on the Approved Formats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gn="l">
              <a:buFont typeface="Arial" panose="020B0604020202020204" pitchFamily="34" charset="0"/>
              <a:buChar char="•"/>
            </a:pPr>
            <a:r>
              <a:rPr lang="en-US" u="sng" dirty="0">
                <a:solidFill>
                  <a:srgbClr val="0066F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NSF-Approved Formats for the Biographical Sketch &amp; Current and Pending Support Sections of NSF Proposals webinar</a:t>
            </a:r>
            <a:endParaRPr lang="en-US" b="1" dirty="0">
              <a:solidFill>
                <a:srgbClr val="0066FF"/>
              </a:solidFill>
              <a:latin typeface="Arial" panose="020B0604020202020204" pitchFamily="34" charset="0"/>
              <a:cs typeface="Arial" panose="020B0604020202020204" pitchFamily="34" charset="0"/>
            </a:endParaRPr>
          </a:p>
          <a:p>
            <a:pPr algn="l"/>
            <a:endParaRPr lang="en-US" dirty="0"/>
          </a:p>
          <a:p>
            <a:endParaRPr lang="en-US" dirty="0"/>
          </a:p>
        </p:txBody>
      </p:sp>
      <p:sp>
        <p:nvSpPr>
          <p:cNvPr id="9" name="TextBox 8">
            <a:extLst>
              <a:ext uri="{FF2B5EF4-FFF2-40B4-BE49-F238E27FC236}">
                <a16:creationId xmlns:a16="http://schemas.microsoft.com/office/drawing/2014/main" id="{6E85F7F5-B4E3-4267-9599-464765643245}"/>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53380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7" name="Subtitle 6">
            <a:extLst>
              <a:ext uri="{FF2B5EF4-FFF2-40B4-BE49-F238E27FC236}">
                <a16:creationId xmlns:a16="http://schemas.microsoft.com/office/drawing/2014/main" id="{A8B7584C-6950-4863-99E1-BBCB2D68FA68}"/>
              </a:ext>
            </a:extLst>
          </p:cNvPr>
          <p:cNvSpPr>
            <a:spLocks noGrp="1"/>
          </p:cNvSpPr>
          <p:nvPr>
            <p:ph type="subTitle" idx="1"/>
          </p:nvPr>
        </p:nvSpPr>
        <p:spPr>
          <a:xfrm>
            <a:off x="1061156" y="1219201"/>
            <a:ext cx="10171288" cy="4921956"/>
          </a:xfrm>
        </p:spPr>
        <p:txBody>
          <a:bodyPr>
            <a:normAutofit/>
          </a:bodyPr>
          <a:lstStyle/>
          <a:p>
            <a:r>
              <a:rPr lang="en-US" sz="2800" b="1" dirty="0">
                <a:latin typeface="Arial" panose="020B0604020202020204" pitchFamily="34" charset="0"/>
                <a:cs typeface="Arial" panose="020B0604020202020204" pitchFamily="34" charset="0"/>
              </a:rPr>
              <a:t>NSF Updates</a:t>
            </a:r>
          </a:p>
          <a:p>
            <a:endParaRPr lang="en-US" sz="2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err="1"/>
              <a:t>SciENcv</a:t>
            </a:r>
            <a:r>
              <a:rPr lang="en-US" dirty="0"/>
              <a:t> has created the following materials to guide NSF Users through the preparation of the NSF documents available in </a:t>
            </a:r>
            <a:r>
              <a:rPr lang="en-US" dirty="0" err="1"/>
              <a:t>SciENcv</a:t>
            </a:r>
            <a:r>
              <a:rPr lang="en-US" dirty="0"/>
              <a:t>:</a:t>
            </a:r>
          </a:p>
          <a:p>
            <a:pPr algn="l"/>
            <a:endParaRPr lang="en-US" dirty="0"/>
          </a:p>
          <a:p>
            <a:pPr marL="800100" lvl="1" indent="-342900" algn="l">
              <a:spcBef>
                <a:spcPts val="0"/>
              </a:spcBef>
              <a:buFont typeface="Arial" panose="020B0604020202020204" pitchFamily="34" charset="0"/>
              <a:buChar char="•"/>
            </a:pPr>
            <a:r>
              <a:rPr lang="en-US" u="sng" dirty="0">
                <a:solidFill>
                  <a:srgbClr val="0066FF"/>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NSF Biographical Sketch Video Tutorial</a:t>
            </a:r>
            <a:endParaRPr lang="en-US" u="sng" dirty="0">
              <a:solidFill>
                <a:srgbClr val="0066FF"/>
              </a:solidFill>
              <a:effectLst/>
              <a:latin typeface="Arial" panose="020B0604020202020204" pitchFamily="34" charset="0"/>
              <a:ea typeface="Times New Roman" panose="02020603050405020304" pitchFamily="18" charset="0"/>
              <a:cs typeface="Arial" panose="020B0604020202020204" pitchFamily="34" charset="0"/>
            </a:endParaRPr>
          </a:p>
          <a:p>
            <a:pPr lvl="1" algn="l">
              <a:spcBef>
                <a:spcPts val="0"/>
              </a:spcBef>
            </a:pPr>
            <a:endParaRPr lang="en-US" dirty="0">
              <a:solidFill>
                <a:srgbClr val="0066FF"/>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l">
              <a:spcBef>
                <a:spcPts val="0"/>
              </a:spcBef>
              <a:buFont typeface="Arial" panose="020B0604020202020204" pitchFamily="34" charset="0"/>
              <a:buChar char="•"/>
            </a:pPr>
            <a:r>
              <a:rPr lang="en-US" u="sng" dirty="0">
                <a:solidFill>
                  <a:srgbClr val="0066FF"/>
                </a:solidFill>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NSF Current and Pending Support Video Tutorial</a:t>
            </a:r>
            <a:endParaRPr lang="en-US" u="sng" dirty="0">
              <a:solidFill>
                <a:srgbClr val="0066FF"/>
              </a:solidFill>
              <a:effectLst/>
              <a:latin typeface="Arial" panose="020B0604020202020204" pitchFamily="34" charset="0"/>
              <a:ea typeface="Times New Roman" panose="02020603050405020304" pitchFamily="18" charset="0"/>
              <a:cs typeface="Arial" panose="020B0604020202020204" pitchFamily="34" charset="0"/>
            </a:endParaRPr>
          </a:p>
          <a:p>
            <a:pPr lvl="1" algn="l">
              <a:spcBef>
                <a:spcPts val="0"/>
              </a:spcBef>
            </a:pPr>
            <a:endParaRPr lang="en-US" dirty="0">
              <a:solidFill>
                <a:srgbClr val="0066FF"/>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l">
              <a:spcBef>
                <a:spcPts val="0"/>
              </a:spcBef>
              <a:buFont typeface="Arial" panose="020B0604020202020204" pitchFamily="34" charset="0"/>
              <a:buChar char="•"/>
            </a:pPr>
            <a:r>
              <a:rPr lang="en-US" u="sng" dirty="0">
                <a:solidFill>
                  <a:srgbClr val="0066FF"/>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NSF-specific Bookshelf Resource</a:t>
            </a:r>
            <a:r>
              <a:rPr lang="en-US" dirty="0">
                <a:solidFill>
                  <a:srgbClr val="0066FF"/>
                </a:solidFill>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(includes screenshots and step-by-step instructions)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endParaRPr lang="en-US" dirty="0"/>
          </a:p>
          <a:p>
            <a:endParaRPr lang="en-US" dirty="0"/>
          </a:p>
        </p:txBody>
      </p:sp>
      <p:sp>
        <p:nvSpPr>
          <p:cNvPr id="9" name="TextBox 8">
            <a:extLst>
              <a:ext uri="{FF2B5EF4-FFF2-40B4-BE49-F238E27FC236}">
                <a16:creationId xmlns:a16="http://schemas.microsoft.com/office/drawing/2014/main" id="{6E85F7F5-B4E3-4267-9599-464765643245}"/>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427193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lstStyle/>
          <a:p>
            <a:r>
              <a:rPr lang="en-US" sz="2800" b="1" dirty="0">
                <a:latin typeface="Arial" panose="020B0604020202020204" pitchFamily="34" charset="0"/>
                <a:cs typeface="Arial" panose="020B0604020202020204" pitchFamily="34" charset="0"/>
              </a:rPr>
              <a:t>Collaborative Proposals</a:t>
            </a:r>
          </a:p>
          <a:p>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What is it?</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 Collaborative Proposal is one in which Investigators from two or more Organizations wish to collaborate on a unified research project </a:t>
            </a:r>
          </a:p>
          <a:p>
            <a:pPr marL="800100" lvl="1"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Two different Submission Types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One Organization </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Multiple Organizations</a:t>
            </a: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3">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72249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7B95A2-66E1-4A83-80C2-10FF2E84249E}"/>
              </a:ext>
            </a:extLst>
          </p:cNvPr>
          <p:cNvSpPr>
            <a:spLocks noGrp="1"/>
          </p:cNvSpPr>
          <p:nvPr>
            <p:ph type="subTitle" idx="1"/>
          </p:nvPr>
        </p:nvSpPr>
        <p:spPr>
          <a:xfrm>
            <a:off x="1524000" y="1354667"/>
            <a:ext cx="9144000" cy="4594577"/>
          </a:xfrm>
        </p:spPr>
        <p:txBody>
          <a:bodyPr/>
          <a:lstStyle/>
          <a:p>
            <a:r>
              <a:rPr lang="en-US" sz="2800" b="1" dirty="0">
                <a:latin typeface="Arial" panose="020B0604020202020204" pitchFamily="34" charset="0"/>
                <a:cs typeface="Arial" panose="020B0604020202020204" pitchFamily="34" charset="0"/>
              </a:rPr>
              <a:t>Collaborative Proposals from One Organization</a:t>
            </a:r>
          </a:p>
          <a:p>
            <a:endParaRPr lang="en-US"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Allows Investigators from two or more Organizations who have developed an integrated research project to submit a single, focused proposal</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A single Investigator bears primary responsibility for the administration of the grant and discussions with NSF</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PIs from any of the participating Organizations can be designates as Co-PIs</a:t>
            </a:r>
          </a:p>
          <a:p>
            <a:pPr marL="457200" indent="-457200" algn="l">
              <a:buFont typeface="Arial" panose="020B0604020202020204" pitchFamily="34" charset="0"/>
              <a:buChar char="•"/>
            </a:pPr>
            <a:r>
              <a:rPr lang="en-US" sz="2000" dirty="0">
                <a:latin typeface="Arial" panose="020B0604020202020204" pitchFamily="34" charset="0"/>
                <a:cs typeface="Arial" panose="020B0604020202020204" pitchFamily="34" charset="0"/>
              </a:rPr>
              <a:t>If awarded, a single award is made to the Submitting Organization, with any Collaborators listed as Subawards</a:t>
            </a:r>
          </a:p>
          <a:p>
            <a:pPr marL="457200" indent="-457200" algn="l">
              <a:buFont typeface="Arial" panose="020B0604020202020204" pitchFamily="34" charset="0"/>
              <a:buChar char="•"/>
            </a:pPr>
            <a:r>
              <a:rPr lang="en-US" sz="2000" b="0" i="0" u="sng" dirty="0">
                <a:solidFill>
                  <a:srgbClr val="0066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Chapter II.C.2.g(vi)(e)</a:t>
            </a:r>
            <a:r>
              <a:rPr lang="en-US" sz="2000" b="0" i="0" u="sng" dirty="0">
                <a:solidFill>
                  <a:srgbClr val="0066FF"/>
                </a:solidFill>
                <a:effectLst/>
                <a:latin typeface="Arial" panose="020B0604020202020204" pitchFamily="34" charset="0"/>
                <a:cs typeface="Arial" panose="020B0604020202020204" pitchFamily="34" charset="0"/>
              </a:rPr>
              <a:t> </a:t>
            </a:r>
            <a:endParaRPr lang="en-US" sz="2800" dirty="0">
              <a:solidFill>
                <a:srgbClr val="0066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p>
        </p:txBody>
      </p:sp>
      <p:pic>
        <p:nvPicPr>
          <p:cNvPr id="4" name="Picture 3" descr="A close up of a logo&#10;&#10;Description automatically generated">
            <a:extLst>
              <a:ext uri="{FF2B5EF4-FFF2-40B4-BE49-F238E27FC236}">
                <a16:creationId xmlns:a16="http://schemas.microsoft.com/office/drawing/2014/main" id="{9E707181-19DB-4C0F-8B6B-C18BD015922D}"/>
              </a:ext>
            </a:extLst>
          </p:cNvPr>
          <p:cNvPicPr/>
          <p:nvPr/>
        </p:nvPicPr>
        <p:blipFill>
          <a:blip r:embed="rId4">
            <a:extLst>
              <a:ext uri="{28A0092B-C50C-407E-A947-70E740481C1C}">
                <a14:useLocalDpi xmlns:a14="http://schemas.microsoft.com/office/drawing/2010/main" val="0"/>
              </a:ext>
            </a:extLst>
          </a:blip>
          <a:stretch>
            <a:fillRect/>
          </a:stretch>
        </p:blipFill>
        <p:spPr>
          <a:xfrm>
            <a:off x="254356" y="207010"/>
            <a:ext cx="2352675" cy="869315"/>
          </a:xfrm>
          <a:prstGeom prst="rect">
            <a:avLst/>
          </a:prstGeom>
        </p:spPr>
      </p:pic>
      <p:sp>
        <p:nvSpPr>
          <p:cNvPr id="6" name="TextBox 5">
            <a:extLst>
              <a:ext uri="{FF2B5EF4-FFF2-40B4-BE49-F238E27FC236}">
                <a16:creationId xmlns:a16="http://schemas.microsoft.com/office/drawing/2014/main" id="{9D628EC4-D2D4-4E13-B6DC-C6D00C807B14}"/>
              </a:ext>
            </a:extLst>
          </p:cNvPr>
          <p:cNvSpPr txBox="1"/>
          <p:nvPr/>
        </p:nvSpPr>
        <p:spPr>
          <a:xfrm>
            <a:off x="3231859" y="6194396"/>
            <a:ext cx="60946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Drexel university • Philadelphia, pa • drexel.edu</a:t>
            </a:r>
            <a:r>
              <a:rPr kumimoji="0" lang="en-US" sz="3200" b="0" i="0" u="none" strike="noStrike" kern="1200" cap="all" spc="0" normalizeH="0" baseline="0" noProof="0" dirty="0">
                <a:ln>
                  <a:noFill/>
                </a:ln>
                <a:solidFill>
                  <a:srgbClr val="07294D"/>
                </a:solidFill>
                <a:effectLst/>
                <a:uLnTx/>
                <a:uFillTx/>
                <a:latin typeface="Arial" panose="020B0604020202020204" pitchFamily="34" charset="0"/>
                <a:cs typeface="Arial" panose="020B0604020202020204" pitchFamily="34" charset="0"/>
              </a:rPr>
              <a:t> </a:t>
            </a:r>
            <a:r>
              <a:rPr kumimoji="0" lang="en-US" sz="2800" b="1" i="0" u="none" strike="noStrike" kern="1200" cap="all" spc="-100" normalizeH="0" baseline="0" noProof="0" dirty="0">
                <a:ln>
                  <a:noFill/>
                </a:ln>
                <a:solidFill>
                  <a:srgbClr val="07294D"/>
                </a:solidFill>
                <a:effectLst/>
                <a:uLnTx/>
                <a:uFillTx/>
                <a:latin typeface="Arial" panose="020B0604020202020204" pitchFamily="34" charset="0"/>
                <a:cs typeface="Arial" panose="020B0604020202020204" pitchFamily="34" charset="0"/>
              </a:rPr>
              <a:t>live it.</a:t>
            </a:r>
          </a:p>
        </p:txBody>
      </p:sp>
    </p:spTree>
    <p:extLst>
      <p:ext uri="{BB962C8B-B14F-4D97-AF65-F5344CB8AC3E}">
        <p14:creationId xmlns:p14="http://schemas.microsoft.com/office/powerpoint/2010/main" val="21225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8739</TotalTime>
  <Words>2307</Words>
  <Application>Microsoft Office PowerPoint</Application>
  <PresentationFormat>Widescreen</PresentationFormat>
  <Paragraphs>260</Paragraphs>
  <Slides>20</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Futura Std Book</vt:lpstr>
      <vt:lpstr>Symbol</vt:lpstr>
      <vt:lpstr>Verdana</vt:lpstr>
      <vt:lpstr>Office Theme</vt:lpstr>
      <vt:lpstr>Acrobat Document</vt:lpstr>
      <vt:lpstr>                       NSF Updates: Collaborative Proposals &amp; File Updates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Montalto,Katharine</dc:creator>
  <cp:lastModifiedBy>Montalto,Katharine</cp:lastModifiedBy>
  <cp:revision>57</cp:revision>
  <dcterms:created xsi:type="dcterms:W3CDTF">2020-11-19T00:41:40Z</dcterms:created>
  <dcterms:modified xsi:type="dcterms:W3CDTF">2020-12-09T17:58:13Z</dcterms:modified>
</cp:coreProperties>
</file>